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7" r:id="rId2"/>
    <p:sldId id="263" r:id="rId3"/>
    <p:sldId id="264" r:id="rId4"/>
    <p:sldId id="267" r:id="rId5"/>
    <p:sldId id="268" r:id="rId6"/>
    <p:sldId id="258" r:id="rId7"/>
    <p:sldId id="269" r:id="rId8"/>
    <p:sldId id="266" r:id="rId9"/>
    <p:sldId id="270" r:id="rId10"/>
    <p:sldId id="272" r:id="rId11"/>
    <p:sldId id="274" r:id="rId12"/>
    <p:sldId id="271" r:id="rId13"/>
    <p:sldId id="275" r:id="rId14"/>
    <p:sldId id="276" r:id="rId15"/>
    <p:sldId id="278" r:id="rId16"/>
    <p:sldId id="280" r:id="rId17"/>
    <p:sldId id="282" r:id="rId18"/>
    <p:sldId id="283" r:id="rId19"/>
    <p:sldId id="265" r:id="rId20"/>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27317"/>
    <p:restoredTop sz="86356"/>
  </p:normalViewPr>
  <p:slideViewPr>
    <p:cSldViewPr snapToGrid="0" snapToObjects="1">
      <p:cViewPr varScale="1">
        <p:scale>
          <a:sx n="93" d="100"/>
          <a:sy n="93" d="100"/>
        </p:scale>
        <p:origin x="648" y="20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9ACA63-FE80-2D47-B5F8-B93C37976455}" type="datetimeFigureOut">
              <a:rPr lang="en-PK" smtClean="0"/>
              <a:t>20/06/2022</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80302-0651-1547-B2B3-CD539C8FA6E8}" type="slidenum">
              <a:rPr lang="en-PK" smtClean="0"/>
              <a:t>‹#›</a:t>
            </a:fld>
            <a:endParaRPr lang="en-PK"/>
          </a:p>
        </p:txBody>
      </p:sp>
    </p:spTree>
    <p:extLst>
      <p:ext uri="{BB962C8B-B14F-4D97-AF65-F5344CB8AC3E}">
        <p14:creationId xmlns:p14="http://schemas.microsoft.com/office/powerpoint/2010/main" val="3954746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8B980302-0651-1547-B2B3-CD539C8FA6E8}" type="slidenum">
              <a:rPr lang="en-PK" smtClean="0"/>
              <a:t>1</a:t>
            </a:fld>
            <a:endParaRPr lang="en-PK"/>
          </a:p>
        </p:txBody>
      </p:sp>
    </p:spTree>
    <p:extLst>
      <p:ext uri="{BB962C8B-B14F-4D97-AF65-F5344CB8AC3E}">
        <p14:creationId xmlns:p14="http://schemas.microsoft.com/office/powerpoint/2010/main" val="2796009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8B980302-0651-1547-B2B3-CD539C8FA6E8}" type="slidenum">
              <a:rPr lang="en-PK" smtClean="0"/>
              <a:t>2</a:t>
            </a:fld>
            <a:endParaRPr lang="en-PK"/>
          </a:p>
        </p:txBody>
      </p:sp>
    </p:spTree>
    <p:extLst>
      <p:ext uri="{BB962C8B-B14F-4D97-AF65-F5344CB8AC3E}">
        <p14:creationId xmlns:p14="http://schemas.microsoft.com/office/powerpoint/2010/main" val="870723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8B980302-0651-1547-B2B3-CD539C8FA6E8}" type="slidenum">
              <a:rPr lang="en-PK" smtClean="0"/>
              <a:t>3</a:t>
            </a:fld>
            <a:endParaRPr lang="en-PK"/>
          </a:p>
        </p:txBody>
      </p:sp>
    </p:spTree>
    <p:extLst>
      <p:ext uri="{BB962C8B-B14F-4D97-AF65-F5344CB8AC3E}">
        <p14:creationId xmlns:p14="http://schemas.microsoft.com/office/powerpoint/2010/main" val="3567839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9D36-6C49-4BA7-AD02-87E55F91D9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EBCA8C-C6E3-4CED-9C59-03C05A9FDB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7F1556-3B85-4C32-AE66-295053B23841}"/>
              </a:ext>
            </a:extLst>
          </p:cNvPr>
          <p:cNvSpPr>
            <a:spLocks noGrp="1"/>
          </p:cNvSpPr>
          <p:nvPr>
            <p:ph type="dt" sz="half" idx="10"/>
          </p:nvPr>
        </p:nvSpPr>
        <p:spPr/>
        <p:txBody>
          <a:bodyPr/>
          <a:lstStyle/>
          <a:p>
            <a:fld id="{ACE75654-E407-4951-8A9F-790A1D6842BA}" type="datetimeFigureOut">
              <a:rPr lang="en-US" smtClean="0"/>
              <a:t>6/20/22</a:t>
            </a:fld>
            <a:endParaRPr lang="en-US"/>
          </a:p>
        </p:txBody>
      </p:sp>
      <p:sp>
        <p:nvSpPr>
          <p:cNvPr id="5" name="Footer Placeholder 4">
            <a:extLst>
              <a:ext uri="{FF2B5EF4-FFF2-40B4-BE49-F238E27FC236}">
                <a16:creationId xmlns:a16="http://schemas.microsoft.com/office/drawing/2014/main" id="{0078D081-8C4F-445B-818F-31DDB722C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9AD6A8-2FA8-410F-BE49-2F9F6EEF3F9F}"/>
              </a:ext>
            </a:extLst>
          </p:cNvPr>
          <p:cNvSpPr>
            <a:spLocks noGrp="1"/>
          </p:cNvSpPr>
          <p:nvPr>
            <p:ph type="sldNum" sz="quarter" idx="12"/>
          </p:nvPr>
        </p:nvSpPr>
        <p:spPr/>
        <p:txBody>
          <a:bodyPr/>
          <a:lstStyle/>
          <a:p>
            <a:fld id="{9ED8B576-3B54-4D5B-A160-B0D8D80FEAE5}" type="slidenum">
              <a:rPr lang="en-US" smtClean="0"/>
              <a:t>‹#›</a:t>
            </a:fld>
            <a:endParaRPr lang="en-US"/>
          </a:p>
        </p:txBody>
      </p:sp>
    </p:spTree>
    <p:extLst>
      <p:ext uri="{BB962C8B-B14F-4D97-AF65-F5344CB8AC3E}">
        <p14:creationId xmlns:p14="http://schemas.microsoft.com/office/powerpoint/2010/main" val="4187751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75686-5F9D-4371-90D6-6BD5374821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F70B5F-464C-45B2-99A8-61CB8A37CF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041B1B-B32A-4D1E-B487-512D3C5731EC}"/>
              </a:ext>
            </a:extLst>
          </p:cNvPr>
          <p:cNvSpPr>
            <a:spLocks noGrp="1"/>
          </p:cNvSpPr>
          <p:nvPr>
            <p:ph type="dt" sz="half" idx="10"/>
          </p:nvPr>
        </p:nvSpPr>
        <p:spPr/>
        <p:txBody>
          <a:bodyPr/>
          <a:lstStyle/>
          <a:p>
            <a:fld id="{ACE75654-E407-4951-8A9F-790A1D6842BA}" type="datetimeFigureOut">
              <a:rPr lang="en-US" smtClean="0"/>
              <a:t>6/20/22</a:t>
            </a:fld>
            <a:endParaRPr lang="en-US"/>
          </a:p>
        </p:txBody>
      </p:sp>
      <p:sp>
        <p:nvSpPr>
          <p:cNvPr id="5" name="Footer Placeholder 4">
            <a:extLst>
              <a:ext uri="{FF2B5EF4-FFF2-40B4-BE49-F238E27FC236}">
                <a16:creationId xmlns:a16="http://schemas.microsoft.com/office/drawing/2014/main" id="{76448C86-2E60-4F72-9AFE-CA955E269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396D2-42E3-4364-9A2B-180DB406E61E}"/>
              </a:ext>
            </a:extLst>
          </p:cNvPr>
          <p:cNvSpPr>
            <a:spLocks noGrp="1"/>
          </p:cNvSpPr>
          <p:nvPr>
            <p:ph type="sldNum" sz="quarter" idx="12"/>
          </p:nvPr>
        </p:nvSpPr>
        <p:spPr/>
        <p:txBody>
          <a:bodyPr/>
          <a:lstStyle/>
          <a:p>
            <a:fld id="{9ED8B576-3B54-4D5B-A160-B0D8D80FEAE5}" type="slidenum">
              <a:rPr lang="en-US" smtClean="0"/>
              <a:t>‹#›</a:t>
            </a:fld>
            <a:endParaRPr lang="en-US"/>
          </a:p>
        </p:txBody>
      </p:sp>
    </p:spTree>
    <p:extLst>
      <p:ext uri="{BB962C8B-B14F-4D97-AF65-F5344CB8AC3E}">
        <p14:creationId xmlns:p14="http://schemas.microsoft.com/office/powerpoint/2010/main" val="3182126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04495B-875F-446F-8505-3F607F0988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284BA8-10B0-4524-A55A-B3681B7918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F5CC0A-A305-4D8D-AC0F-CC70A8572C5B}"/>
              </a:ext>
            </a:extLst>
          </p:cNvPr>
          <p:cNvSpPr>
            <a:spLocks noGrp="1"/>
          </p:cNvSpPr>
          <p:nvPr>
            <p:ph type="dt" sz="half" idx="10"/>
          </p:nvPr>
        </p:nvSpPr>
        <p:spPr/>
        <p:txBody>
          <a:bodyPr/>
          <a:lstStyle/>
          <a:p>
            <a:fld id="{ACE75654-E407-4951-8A9F-790A1D6842BA}" type="datetimeFigureOut">
              <a:rPr lang="en-US" smtClean="0"/>
              <a:t>6/20/22</a:t>
            </a:fld>
            <a:endParaRPr lang="en-US"/>
          </a:p>
        </p:txBody>
      </p:sp>
      <p:sp>
        <p:nvSpPr>
          <p:cNvPr id="5" name="Footer Placeholder 4">
            <a:extLst>
              <a:ext uri="{FF2B5EF4-FFF2-40B4-BE49-F238E27FC236}">
                <a16:creationId xmlns:a16="http://schemas.microsoft.com/office/drawing/2014/main" id="{05F4EE86-6D6E-43F6-94F3-85A445F54C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2D806-52F7-4BAC-B247-FC391713529D}"/>
              </a:ext>
            </a:extLst>
          </p:cNvPr>
          <p:cNvSpPr>
            <a:spLocks noGrp="1"/>
          </p:cNvSpPr>
          <p:nvPr>
            <p:ph type="sldNum" sz="quarter" idx="12"/>
          </p:nvPr>
        </p:nvSpPr>
        <p:spPr/>
        <p:txBody>
          <a:bodyPr/>
          <a:lstStyle/>
          <a:p>
            <a:fld id="{9ED8B576-3B54-4D5B-A160-B0D8D80FEAE5}" type="slidenum">
              <a:rPr lang="en-US" smtClean="0"/>
              <a:t>‹#›</a:t>
            </a:fld>
            <a:endParaRPr lang="en-US"/>
          </a:p>
        </p:txBody>
      </p:sp>
    </p:spTree>
    <p:extLst>
      <p:ext uri="{BB962C8B-B14F-4D97-AF65-F5344CB8AC3E}">
        <p14:creationId xmlns:p14="http://schemas.microsoft.com/office/powerpoint/2010/main" val="925412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58E3E-FD05-43D6-BFFF-F7DBF5F950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93259A-70BB-405E-A250-92C148D197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43DF1B-C628-447F-AB17-4AAE2F0B2C06}"/>
              </a:ext>
            </a:extLst>
          </p:cNvPr>
          <p:cNvSpPr>
            <a:spLocks noGrp="1"/>
          </p:cNvSpPr>
          <p:nvPr>
            <p:ph type="dt" sz="half" idx="10"/>
          </p:nvPr>
        </p:nvSpPr>
        <p:spPr/>
        <p:txBody>
          <a:bodyPr/>
          <a:lstStyle/>
          <a:p>
            <a:fld id="{ACE75654-E407-4951-8A9F-790A1D6842BA}" type="datetimeFigureOut">
              <a:rPr lang="en-US" smtClean="0"/>
              <a:t>6/20/22</a:t>
            </a:fld>
            <a:endParaRPr lang="en-US"/>
          </a:p>
        </p:txBody>
      </p:sp>
      <p:sp>
        <p:nvSpPr>
          <p:cNvPr id="5" name="Footer Placeholder 4">
            <a:extLst>
              <a:ext uri="{FF2B5EF4-FFF2-40B4-BE49-F238E27FC236}">
                <a16:creationId xmlns:a16="http://schemas.microsoft.com/office/drawing/2014/main" id="{B2AF281A-4CFC-4C73-8988-76A1DA4FE7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9781FF-4D11-478D-A320-825A08A11A52}"/>
              </a:ext>
            </a:extLst>
          </p:cNvPr>
          <p:cNvSpPr>
            <a:spLocks noGrp="1"/>
          </p:cNvSpPr>
          <p:nvPr>
            <p:ph type="sldNum" sz="quarter" idx="12"/>
          </p:nvPr>
        </p:nvSpPr>
        <p:spPr/>
        <p:txBody>
          <a:bodyPr/>
          <a:lstStyle/>
          <a:p>
            <a:fld id="{9ED8B576-3B54-4D5B-A160-B0D8D80FEAE5}" type="slidenum">
              <a:rPr lang="en-US" smtClean="0"/>
              <a:t>‹#›</a:t>
            </a:fld>
            <a:endParaRPr lang="en-US"/>
          </a:p>
        </p:txBody>
      </p:sp>
    </p:spTree>
    <p:extLst>
      <p:ext uri="{BB962C8B-B14F-4D97-AF65-F5344CB8AC3E}">
        <p14:creationId xmlns:p14="http://schemas.microsoft.com/office/powerpoint/2010/main" val="2162892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142E8-F524-4717-8C25-6EDF6B36BA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5128D9-2210-4710-BE97-28EADC144F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8C8360-CA21-4B71-9353-6EB9A504D55D}"/>
              </a:ext>
            </a:extLst>
          </p:cNvPr>
          <p:cNvSpPr>
            <a:spLocks noGrp="1"/>
          </p:cNvSpPr>
          <p:nvPr>
            <p:ph type="dt" sz="half" idx="10"/>
          </p:nvPr>
        </p:nvSpPr>
        <p:spPr/>
        <p:txBody>
          <a:bodyPr/>
          <a:lstStyle/>
          <a:p>
            <a:fld id="{ACE75654-E407-4951-8A9F-790A1D6842BA}" type="datetimeFigureOut">
              <a:rPr lang="en-US" smtClean="0"/>
              <a:t>6/20/22</a:t>
            </a:fld>
            <a:endParaRPr lang="en-US"/>
          </a:p>
        </p:txBody>
      </p:sp>
      <p:sp>
        <p:nvSpPr>
          <p:cNvPr id="5" name="Footer Placeholder 4">
            <a:extLst>
              <a:ext uri="{FF2B5EF4-FFF2-40B4-BE49-F238E27FC236}">
                <a16:creationId xmlns:a16="http://schemas.microsoft.com/office/drawing/2014/main" id="{F6967BDD-55FD-4880-A218-C622AD2F3D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F7B2E8-94DF-48ED-BFA1-B6F631374A2F}"/>
              </a:ext>
            </a:extLst>
          </p:cNvPr>
          <p:cNvSpPr>
            <a:spLocks noGrp="1"/>
          </p:cNvSpPr>
          <p:nvPr>
            <p:ph type="sldNum" sz="quarter" idx="12"/>
          </p:nvPr>
        </p:nvSpPr>
        <p:spPr/>
        <p:txBody>
          <a:bodyPr/>
          <a:lstStyle/>
          <a:p>
            <a:fld id="{9ED8B576-3B54-4D5B-A160-B0D8D80FEAE5}" type="slidenum">
              <a:rPr lang="en-US" smtClean="0"/>
              <a:t>‹#›</a:t>
            </a:fld>
            <a:endParaRPr lang="en-US"/>
          </a:p>
        </p:txBody>
      </p:sp>
    </p:spTree>
    <p:extLst>
      <p:ext uri="{BB962C8B-B14F-4D97-AF65-F5344CB8AC3E}">
        <p14:creationId xmlns:p14="http://schemas.microsoft.com/office/powerpoint/2010/main" val="878324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D8F17-700C-42AF-BCB3-1990D017B4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5A96AB-968A-4D0E-847F-60C0E6ADB1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A386CF-EA14-4478-9500-0F30E77D1E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44E86F-5EB9-4E4F-8AEA-B27037FBC4FD}"/>
              </a:ext>
            </a:extLst>
          </p:cNvPr>
          <p:cNvSpPr>
            <a:spLocks noGrp="1"/>
          </p:cNvSpPr>
          <p:nvPr>
            <p:ph type="dt" sz="half" idx="10"/>
          </p:nvPr>
        </p:nvSpPr>
        <p:spPr/>
        <p:txBody>
          <a:bodyPr/>
          <a:lstStyle/>
          <a:p>
            <a:fld id="{ACE75654-E407-4951-8A9F-790A1D6842BA}" type="datetimeFigureOut">
              <a:rPr lang="en-US" smtClean="0"/>
              <a:t>6/20/22</a:t>
            </a:fld>
            <a:endParaRPr lang="en-US"/>
          </a:p>
        </p:txBody>
      </p:sp>
      <p:sp>
        <p:nvSpPr>
          <p:cNvPr id="6" name="Footer Placeholder 5">
            <a:extLst>
              <a:ext uri="{FF2B5EF4-FFF2-40B4-BE49-F238E27FC236}">
                <a16:creationId xmlns:a16="http://schemas.microsoft.com/office/drawing/2014/main" id="{326592D6-39D3-4DA0-B6D1-BE3CB1355E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7738B5-2054-4D9E-84A8-B21E3AAA90E5}"/>
              </a:ext>
            </a:extLst>
          </p:cNvPr>
          <p:cNvSpPr>
            <a:spLocks noGrp="1"/>
          </p:cNvSpPr>
          <p:nvPr>
            <p:ph type="sldNum" sz="quarter" idx="12"/>
          </p:nvPr>
        </p:nvSpPr>
        <p:spPr/>
        <p:txBody>
          <a:bodyPr/>
          <a:lstStyle/>
          <a:p>
            <a:fld id="{9ED8B576-3B54-4D5B-A160-B0D8D80FEAE5}" type="slidenum">
              <a:rPr lang="en-US" smtClean="0"/>
              <a:t>‹#›</a:t>
            </a:fld>
            <a:endParaRPr lang="en-US"/>
          </a:p>
        </p:txBody>
      </p:sp>
    </p:spTree>
    <p:extLst>
      <p:ext uri="{BB962C8B-B14F-4D97-AF65-F5344CB8AC3E}">
        <p14:creationId xmlns:p14="http://schemas.microsoft.com/office/powerpoint/2010/main" val="2443191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5E59D-E2A2-4695-B555-144FDDC407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AF5CA7-8A36-4544-BA3D-DD72243527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FA390A-BF2D-4E7E-BF15-10A1FE2522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2FC94A-52B7-44C7-AB83-39837C5BD6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D95CD2-F37D-44C0-A88C-C2CE52C422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20A2EC-3653-4DFD-A720-2304821204F3}"/>
              </a:ext>
            </a:extLst>
          </p:cNvPr>
          <p:cNvSpPr>
            <a:spLocks noGrp="1"/>
          </p:cNvSpPr>
          <p:nvPr>
            <p:ph type="dt" sz="half" idx="10"/>
          </p:nvPr>
        </p:nvSpPr>
        <p:spPr/>
        <p:txBody>
          <a:bodyPr/>
          <a:lstStyle/>
          <a:p>
            <a:fld id="{ACE75654-E407-4951-8A9F-790A1D6842BA}" type="datetimeFigureOut">
              <a:rPr lang="en-US" smtClean="0"/>
              <a:t>6/20/22</a:t>
            </a:fld>
            <a:endParaRPr lang="en-US"/>
          </a:p>
        </p:txBody>
      </p:sp>
      <p:sp>
        <p:nvSpPr>
          <p:cNvPr id="8" name="Footer Placeholder 7">
            <a:extLst>
              <a:ext uri="{FF2B5EF4-FFF2-40B4-BE49-F238E27FC236}">
                <a16:creationId xmlns:a16="http://schemas.microsoft.com/office/drawing/2014/main" id="{EC7888AB-54DE-47FD-9680-6F99DB1A77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D207A2-8465-4666-AF63-76D03D6A65D9}"/>
              </a:ext>
            </a:extLst>
          </p:cNvPr>
          <p:cNvSpPr>
            <a:spLocks noGrp="1"/>
          </p:cNvSpPr>
          <p:nvPr>
            <p:ph type="sldNum" sz="quarter" idx="12"/>
          </p:nvPr>
        </p:nvSpPr>
        <p:spPr/>
        <p:txBody>
          <a:bodyPr/>
          <a:lstStyle/>
          <a:p>
            <a:fld id="{9ED8B576-3B54-4D5B-A160-B0D8D80FEAE5}" type="slidenum">
              <a:rPr lang="en-US" smtClean="0"/>
              <a:t>‹#›</a:t>
            </a:fld>
            <a:endParaRPr lang="en-US"/>
          </a:p>
        </p:txBody>
      </p:sp>
    </p:spTree>
    <p:extLst>
      <p:ext uri="{BB962C8B-B14F-4D97-AF65-F5344CB8AC3E}">
        <p14:creationId xmlns:p14="http://schemas.microsoft.com/office/powerpoint/2010/main" val="2140251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F0787-D304-4770-9A53-F7EE45BA8C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A20234-8A5B-49BF-B206-A16B7EACDA57}"/>
              </a:ext>
            </a:extLst>
          </p:cNvPr>
          <p:cNvSpPr>
            <a:spLocks noGrp="1"/>
          </p:cNvSpPr>
          <p:nvPr>
            <p:ph type="dt" sz="half" idx="10"/>
          </p:nvPr>
        </p:nvSpPr>
        <p:spPr/>
        <p:txBody>
          <a:bodyPr/>
          <a:lstStyle/>
          <a:p>
            <a:fld id="{ACE75654-E407-4951-8A9F-790A1D6842BA}" type="datetimeFigureOut">
              <a:rPr lang="en-US" smtClean="0"/>
              <a:t>6/20/22</a:t>
            </a:fld>
            <a:endParaRPr lang="en-US"/>
          </a:p>
        </p:txBody>
      </p:sp>
      <p:sp>
        <p:nvSpPr>
          <p:cNvPr id="4" name="Footer Placeholder 3">
            <a:extLst>
              <a:ext uri="{FF2B5EF4-FFF2-40B4-BE49-F238E27FC236}">
                <a16:creationId xmlns:a16="http://schemas.microsoft.com/office/drawing/2014/main" id="{FE085888-189A-4D92-B6A2-EEBB539E54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BC9DEE-7BA0-4278-BB6A-26A915F8911C}"/>
              </a:ext>
            </a:extLst>
          </p:cNvPr>
          <p:cNvSpPr>
            <a:spLocks noGrp="1"/>
          </p:cNvSpPr>
          <p:nvPr>
            <p:ph type="sldNum" sz="quarter" idx="12"/>
          </p:nvPr>
        </p:nvSpPr>
        <p:spPr/>
        <p:txBody>
          <a:bodyPr/>
          <a:lstStyle/>
          <a:p>
            <a:fld id="{9ED8B576-3B54-4D5B-A160-B0D8D80FEAE5}" type="slidenum">
              <a:rPr lang="en-US" smtClean="0"/>
              <a:t>‹#›</a:t>
            </a:fld>
            <a:endParaRPr lang="en-US"/>
          </a:p>
        </p:txBody>
      </p:sp>
    </p:spTree>
    <p:extLst>
      <p:ext uri="{BB962C8B-B14F-4D97-AF65-F5344CB8AC3E}">
        <p14:creationId xmlns:p14="http://schemas.microsoft.com/office/powerpoint/2010/main" val="2090702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6086C9-74AE-4BD8-9410-F58462BEAE92}"/>
              </a:ext>
            </a:extLst>
          </p:cNvPr>
          <p:cNvSpPr>
            <a:spLocks noGrp="1"/>
          </p:cNvSpPr>
          <p:nvPr>
            <p:ph type="dt" sz="half" idx="10"/>
          </p:nvPr>
        </p:nvSpPr>
        <p:spPr/>
        <p:txBody>
          <a:bodyPr/>
          <a:lstStyle/>
          <a:p>
            <a:fld id="{ACE75654-E407-4951-8A9F-790A1D6842BA}" type="datetimeFigureOut">
              <a:rPr lang="en-US" smtClean="0"/>
              <a:t>6/20/22</a:t>
            </a:fld>
            <a:endParaRPr lang="en-US"/>
          </a:p>
        </p:txBody>
      </p:sp>
      <p:sp>
        <p:nvSpPr>
          <p:cNvPr id="3" name="Footer Placeholder 2">
            <a:extLst>
              <a:ext uri="{FF2B5EF4-FFF2-40B4-BE49-F238E27FC236}">
                <a16:creationId xmlns:a16="http://schemas.microsoft.com/office/drawing/2014/main" id="{C25DC68C-E297-4564-8631-3EE05EA35C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31DCEF-AEAE-4A65-86EE-26AB07CD4CF8}"/>
              </a:ext>
            </a:extLst>
          </p:cNvPr>
          <p:cNvSpPr>
            <a:spLocks noGrp="1"/>
          </p:cNvSpPr>
          <p:nvPr>
            <p:ph type="sldNum" sz="quarter" idx="12"/>
          </p:nvPr>
        </p:nvSpPr>
        <p:spPr/>
        <p:txBody>
          <a:bodyPr/>
          <a:lstStyle/>
          <a:p>
            <a:fld id="{9ED8B576-3B54-4D5B-A160-B0D8D80FEAE5}" type="slidenum">
              <a:rPr lang="en-US" smtClean="0"/>
              <a:t>‹#›</a:t>
            </a:fld>
            <a:endParaRPr lang="en-US"/>
          </a:p>
        </p:txBody>
      </p:sp>
    </p:spTree>
    <p:extLst>
      <p:ext uri="{BB962C8B-B14F-4D97-AF65-F5344CB8AC3E}">
        <p14:creationId xmlns:p14="http://schemas.microsoft.com/office/powerpoint/2010/main" val="3946306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F79F9-982B-471F-8AB9-CE62F10478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D23BEC-2C69-4075-BA51-9709529A6F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932EE0-6366-4974-9CE6-9EA715F49B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C64E19-C58A-464D-AEAB-D7CA1BD444DE}"/>
              </a:ext>
            </a:extLst>
          </p:cNvPr>
          <p:cNvSpPr>
            <a:spLocks noGrp="1"/>
          </p:cNvSpPr>
          <p:nvPr>
            <p:ph type="dt" sz="half" idx="10"/>
          </p:nvPr>
        </p:nvSpPr>
        <p:spPr/>
        <p:txBody>
          <a:bodyPr/>
          <a:lstStyle/>
          <a:p>
            <a:fld id="{ACE75654-E407-4951-8A9F-790A1D6842BA}" type="datetimeFigureOut">
              <a:rPr lang="en-US" smtClean="0"/>
              <a:t>6/20/22</a:t>
            </a:fld>
            <a:endParaRPr lang="en-US"/>
          </a:p>
        </p:txBody>
      </p:sp>
      <p:sp>
        <p:nvSpPr>
          <p:cNvPr id="6" name="Footer Placeholder 5">
            <a:extLst>
              <a:ext uri="{FF2B5EF4-FFF2-40B4-BE49-F238E27FC236}">
                <a16:creationId xmlns:a16="http://schemas.microsoft.com/office/drawing/2014/main" id="{44FEC50B-6C9E-4C43-AA3E-70B1B117F7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57B5A7-E1CB-44D0-A416-6A30B5FE2048}"/>
              </a:ext>
            </a:extLst>
          </p:cNvPr>
          <p:cNvSpPr>
            <a:spLocks noGrp="1"/>
          </p:cNvSpPr>
          <p:nvPr>
            <p:ph type="sldNum" sz="quarter" idx="12"/>
          </p:nvPr>
        </p:nvSpPr>
        <p:spPr/>
        <p:txBody>
          <a:bodyPr/>
          <a:lstStyle/>
          <a:p>
            <a:fld id="{9ED8B576-3B54-4D5B-A160-B0D8D80FEAE5}" type="slidenum">
              <a:rPr lang="en-US" smtClean="0"/>
              <a:t>‹#›</a:t>
            </a:fld>
            <a:endParaRPr lang="en-US"/>
          </a:p>
        </p:txBody>
      </p:sp>
    </p:spTree>
    <p:extLst>
      <p:ext uri="{BB962C8B-B14F-4D97-AF65-F5344CB8AC3E}">
        <p14:creationId xmlns:p14="http://schemas.microsoft.com/office/powerpoint/2010/main" val="2806901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EC79-3447-44FB-B7BF-B5FCD1C97A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B7F288-4250-4D7E-A202-81A4D6FCA1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DEA01B-E13F-485F-B38D-3FFDB7C179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BC6E83-F3AF-4AD7-B5C1-97ED5504493A}"/>
              </a:ext>
            </a:extLst>
          </p:cNvPr>
          <p:cNvSpPr>
            <a:spLocks noGrp="1"/>
          </p:cNvSpPr>
          <p:nvPr>
            <p:ph type="dt" sz="half" idx="10"/>
          </p:nvPr>
        </p:nvSpPr>
        <p:spPr/>
        <p:txBody>
          <a:bodyPr/>
          <a:lstStyle/>
          <a:p>
            <a:fld id="{ACE75654-E407-4951-8A9F-790A1D6842BA}" type="datetimeFigureOut">
              <a:rPr lang="en-US" smtClean="0"/>
              <a:t>6/20/22</a:t>
            </a:fld>
            <a:endParaRPr lang="en-US"/>
          </a:p>
        </p:txBody>
      </p:sp>
      <p:sp>
        <p:nvSpPr>
          <p:cNvPr id="6" name="Footer Placeholder 5">
            <a:extLst>
              <a:ext uri="{FF2B5EF4-FFF2-40B4-BE49-F238E27FC236}">
                <a16:creationId xmlns:a16="http://schemas.microsoft.com/office/drawing/2014/main" id="{15C6F21D-0022-4837-AEEF-D7DE5730F5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457717-666F-450F-9792-FCA272D763B5}"/>
              </a:ext>
            </a:extLst>
          </p:cNvPr>
          <p:cNvSpPr>
            <a:spLocks noGrp="1"/>
          </p:cNvSpPr>
          <p:nvPr>
            <p:ph type="sldNum" sz="quarter" idx="12"/>
          </p:nvPr>
        </p:nvSpPr>
        <p:spPr/>
        <p:txBody>
          <a:bodyPr/>
          <a:lstStyle/>
          <a:p>
            <a:fld id="{9ED8B576-3B54-4D5B-A160-B0D8D80FEAE5}" type="slidenum">
              <a:rPr lang="en-US" smtClean="0"/>
              <a:t>‹#›</a:t>
            </a:fld>
            <a:endParaRPr lang="en-US"/>
          </a:p>
        </p:txBody>
      </p:sp>
    </p:spTree>
    <p:extLst>
      <p:ext uri="{BB962C8B-B14F-4D97-AF65-F5344CB8AC3E}">
        <p14:creationId xmlns:p14="http://schemas.microsoft.com/office/powerpoint/2010/main" val="3355889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86F68D-E176-4D43-AA45-E2511166AB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F1A45D-5716-47C4-B704-E6D8953B51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9EBBB1-D964-4C10-A7A2-5A08383148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75654-E407-4951-8A9F-790A1D6842BA}" type="datetimeFigureOut">
              <a:rPr lang="en-US" smtClean="0"/>
              <a:t>6/20/22</a:t>
            </a:fld>
            <a:endParaRPr lang="en-US"/>
          </a:p>
        </p:txBody>
      </p:sp>
      <p:sp>
        <p:nvSpPr>
          <p:cNvPr id="5" name="Footer Placeholder 4">
            <a:extLst>
              <a:ext uri="{FF2B5EF4-FFF2-40B4-BE49-F238E27FC236}">
                <a16:creationId xmlns:a16="http://schemas.microsoft.com/office/drawing/2014/main" id="{FA272155-B41E-422B-87FD-B3C218DD41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FD9EB8-43D5-4709-9D0E-24952C96B9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D8B576-3B54-4D5B-A160-B0D8D80FEAE5}" type="slidenum">
              <a:rPr lang="en-US" smtClean="0"/>
              <a:t>‹#›</a:t>
            </a:fld>
            <a:endParaRPr lang="en-US"/>
          </a:p>
        </p:txBody>
      </p:sp>
    </p:spTree>
    <p:extLst>
      <p:ext uri="{BB962C8B-B14F-4D97-AF65-F5344CB8AC3E}">
        <p14:creationId xmlns:p14="http://schemas.microsoft.com/office/powerpoint/2010/main" val="16550355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0EBB-7226-4F5E-923B-DF137653656D}"/>
              </a:ext>
            </a:extLst>
          </p:cNvPr>
          <p:cNvSpPr>
            <a:spLocks noGrp="1"/>
          </p:cNvSpPr>
          <p:nvPr>
            <p:ph type="ctrTitle"/>
          </p:nvPr>
        </p:nvSpPr>
        <p:spPr>
          <a:xfrm>
            <a:off x="1524000" y="1987550"/>
            <a:ext cx="9144000" cy="2387600"/>
          </a:xfrm>
        </p:spPr>
        <p:txBody>
          <a:bodyPr>
            <a:normAutofit/>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Machine Learning-Based Detection </a:t>
            </a:r>
            <a:b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b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of Cardiovascular Diseases</a:t>
            </a:r>
          </a:p>
        </p:txBody>
      </p:sp>
      <p:sp>
        <p:nvSpPr>
          <p:cNvPr id="3" name="Subtitle 2">
            <a:extLst>
              <a:ext uri="{FF2B5EF4-FFF2-40B4-BE49-F238E27FC236}">
                <a16:creationId xmlns:a16="http://schemas.microsoft.com/office/drawing/2014/main" id="{48990E0E-578E-4BE4-BDC4-4E6CC295AF22}"/>
              </a:ext>
            </a:extLst>
          </p:cNvPr>
          <p:cNvSpPr>
            <a:spLocks noGrp="1"/>
          </p:cNvSpPr>
          <p:nvPr>
            <p:ph type="subTitle" idx="1"/>
          </p:nvPr>
        </p:nvSpPr>
        <p:spPr>
          <a:xfrm>
            <a:off x="1524000" y="2890838"/>
            <a:ext cx="9144000" cy="3560762"/>
          </a:xfrm>
        </p:spPr>
        <p:txBody>
          <a:bodyPr/>
          <a:lstStyle/>
          <a:p>
            <a:endParaRPr lang="en-US" dirty="0">
              <a:latin typeface="Bahnschrift Condensed" panose="020B0502040204020203" pitchFamily="34" charset="0"/>
            </a:endParaRPr>
          </a:p>
          <a:p>
            <a:endParaRPr lang="en-US" dirty="0">
              <a:latin typeface="Bahnschrift Condensed" panose="020B0502040204020203" pitchFamily="34" charset="0"/>
            </a:endParaRPr>
          </a:p>
        </p:txBody>
      </p:sp>
    </p:spTree>
    <p:extLst>
      <p:ext uri="{BB962C8B-B14F-4D97-AF65-F5344CB8AC3E}">
        <p14:creationId xmlns:p14="http://schemas.microsoft.com/office/powerpoint/2010/main" val="1978711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6D91E-51EC-43E2-849A-F26780C9FF3C}"/>
              </a:ext>
            </a:extLst>
          </p:cNvPr>
          <p:cNvSpPr>
            <a:spLocks noGrp="1"/>
          </p:cNvSpPr>
          <p:nvPr>
            <p:ph type="title"/>
          </p:nvPr>
        </p:nvSpPr>
        <p:spPr/>
        <p:txBody>
          <a:bodyPr/>
          <a:lstStyle/>
          <a:p>
            <a:r>
              <a:rPr lang="en-US" b="1" spc="3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Proposed Methodology</a:t>
            </a:r>
            <a:endParaRPr lang="en-US" dirty="0"/>
          </a:p>
        </p:txBody>
      </p:sp>
      <p:sp>
        <p:nvSpPr>
          <p:cNvPr id="3" name="Content Placeholder 2">
            <a:extLst>
              <a:ext uri="{FF2B5EF4-FFF2-40B4-BE49-F238E27FC236}">
                <a16:creationId xmlns:a16="http://schemas.microsoft.com/office/drawing/2014/main" id="{47D8870F-BA94-4780-BFA5-9BD653542F9D}"/>
              </a:ext>
            </a:extLst>
          </p:cNvPr>
          <p:cNvSpPr>
            <a:spLocks noGrp="1"/>
          </p:cNvSpPr>
          <p:nvPr>
            <p:ph idx="1"/>
          </p:nvPr>
        </p:nvSpPr>
        <p:spPr/>
        <p:txBody>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After studying numerous publications and studies, we’ve decided to take a research-driven approach towards processing the signals and training our model.</a:t>
            </a:r>
          </a:p>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Seeing how successful the CNN model was, </a:t>
            </a:r>
            <a:b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b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We plan to implement an Attention-based CNN model</a:t>
            </a:r>
          </a:p>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To denoise our data, we’ll be using wavelet transform, </a:t>
            </a:r>
            <a:b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b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and other denoising methods. </a:t>
            </a:r>
          </a:p>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We also plan to use GAN and multiple datasets to avoid </a:t>
            </a:r>
            <a:b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b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overfitting and gain a larger dataset. </a:t>
            </a:r>
            <a:endParaRPr lang="en-US" dirty="0"/>
          </a:p>
        </p:txBody>
      </p:sp>
    </p:spTree>
    <p:extLst>
      <p:ext uri="{BB962C8B-B14F-4D97-AF65-F5344CB8AC3E}">
        <p14:creationId xmlns:p14="http://schemas.microsoft.com/office/powerpoint/2010/main" val="3831116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6D91E-51EC-43E2-849A-F26780C9FF3C}"/>
              </a:ext>
            </a:extLst>
          </p:cNvPr>
          <p:cNvSpPr>
            <a:spLocks noGrp="1"/>
          </p:cNvSpPr>
          <p:nvPr>
            <p:ph type="title"/>
          </p:nvPr>
        </p:nvSpPr>
        <p:spPr/>
        <p:txBody>
          <a:bodyPr/>
          <a:lstStyle/>
          <a:p>
            <a:r>
              <a:rPr lang="en-US" b="1" spc="3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Proposed Methodology</a:t>
            </a:r>
            <a:endParaRPr lang="en-US" dirty="0"/>
          </a:p>
        </p:txBody>
      </p:sp>
      <p:sp>
        <p:nvSpPr>
          <p:cNvPr id="3" name="Content Placeholder 2">
            <a:extLst>
              <a:ext uri="{FF2B5EF4-FFF2-40B4-BE49-F238E27FC236}">
                <a16:creationId xmlns:a16="http://schemas.microsoft.com/office/drawing/2014/main" id="{47D8870F-BA94-4780-BFA5-9BD653542F9D}"/>
              </a:ext>
            </a:extLst>
          </p:cNvPr>
          <p:cNvSpPr>
            <a:spLocks noGrp="1"/>
          </p:cNvSpPr>
          <p:nvPr>
            <p:ph idx="1"/>
          </p:nvPr>
        </p:nvSpPr>
        <p:spPr/>
        <p:txBody>
          <a:bodyPr>
            <a:normAutofit/>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We aim to use a less computationally expensive method to predict and classify cardiovascular diseases from the respective datasets. </a:t>
            </a:r>
          </a:p>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Our model will extract features from an ECG signal and classify various types of Heartbeats such as: </a:t>
            </a:r>
          </a:p>
          <a:p>
            <a:pPr lvl="1"/>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Normal Heartbeat (N),</a:t>
            </a:r>
          </a:p>
          <a:p>
            <a:pPr lvl="1"/>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Ventricular Fibrillation(V),</a:t>
            </a:r>
          </a:p>
          <a:p>
            <a:pPr lvl="1"/>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Atrial Fibrillation (A),</a:t>
            </a:r>
          </a:p>
          <a:p>
            <a:pPr lvl="1"/>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Right bundle branch Block(R), </a:t>
            </a:r>
          </a:p>
          <a:p>
            <a:pPr lvl="1"/>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Left bundle branch Block(L)</a:t>
            </a:r>
          </a:p>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We will deploy a m</a:t>
            </a:r>
          </a:p>
          <a:p>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endParaRPr>
          </a:p>
        </p:txBody>
      </p:sp>
    </p:spTree>
    <p:extLst>
      <p:ext uri="{BB962C8B-B14F-4D97-AF65-F5344CB8AC3E}">
        <p14:creationId xmlns:p14="http://schemas.microsoft.com/office/powerpoint/2010/main" val="1255568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D95BA-2287-4469-BE33-0F88556FA079}"/>
              </a:ext>
            </a:extLst>
          </p:cNvPr>
          <p:cNvSpPr>
            <a:spLocks noGrp="1"/>
          </p:cNvSpPr>
          <p:nvPr>
            <p:ph type="title"/>
          </p:nvPr>
        </p:nvSpPr>
        <p:spPr/>
        <p:txBody>
          <a:bodyPr/>
          <a:lstStyle/>
          <a:p>
            <a:r>
              <a:rPr lang="en-US" b="1" spc="3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Proposed Methodology</a:t>
            </a:r>
            <a:endParaRPr lang="en-US" dirty="0"/>
          </a:p>
        </p:txBody>
      </p:sp>
      <p:sp>
        <p:nvSpPr>
          <p:cNvPr id="3" name="Content Placeholder 2">
            <a:extLst>
              <a:ext uri="{FF2B5EF4-FFF2-40B4-BE49-F238E27FC236}">
                <a16:creationId xmlns:a16="http://schemas.microsoft.com/office/drawing/2014/main" id="{4AFA4BC5-D98B-4723-B5A5-1092FF84ED58}"/>
              </a:ext>
            </a:extLst>
          </p:cNvPr>
          <p:cNvSpPr>
            <a:spLocks noGrp="1"/>
          </p:cNvSpPr>
          <p:nvPr>
            <p:ph idx="1"/>
          </p:nvPr>
        </p:nvSpPr>
        <p:spPr/>
        <p:txBody>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We will deploy a Machine learning model to a web app to accurately detect patient ECG signals for the prevalence of Cardiovascular diseases. </a:t>
            </a:r>
          </a:p>
          <a:p>
            <a:pPr marL="0" indent="0">
              <a:buNone/>
            </a:pP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endParaRPr>
          </a:p>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Our Web App will help patients with:</a:t>
            </a:r>
          </a:p>
          <a:p>
            <a:pPr lvl="1"/>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Connecting with Cardiologists near them</a:t>
            </a:r>
          </a:p>
          <a:p>
            <a:pPr lvl="1"/>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Scan their ECGs for CVDs</a:t>
            </a:r>
          </a:p>
          <a:p>
            <a:pPr lvl="1"/>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Take preventive measures</a:t>
            </a:r>
          </a:p>
          <a:p>
            <a:endParaRPr lang="en-US" dirty="0"/>
          </a:p>
          <a:p>
            <a:endParaRPr lang="en-US" dirty="0"/>
          </a:p>
        </p:txBody>
      </p:sp>
    </p:spTree>
    <p:extLst>
      <p:ext uri="{BB962C8B-B14F-4D97-AF65-F5344CB8AC3E}">
        <p14:creationId xmlns:p14="http://schemas.microsoft.com/office/powerpoint/2010/main" val="1180177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71672-5F3B-E44E-9E70-1308392E2317}"/>
              </a:ext>
            </a:extLst>
          </p:cNvPr>
          <p:cNvSpPr>
            <a:spLocks noGrp="1"/>
          </p:cNvSpPr>
          <p:nvPr>
            <p:ph type="title"/>
          </p:nvPr>
        </p:nvSpPr>
        <p:spPr/>
        <p:txBody>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Results (Denoising of Signals)</a:t>
            </a:r>
            <a:endParaRPr lang="en-PK" dirty="0"/>
          </a:p>
        </p:txBody>
      </p:sp>
      <p:pic>
        <p:nvPicPr>
          <p:cNvPr id="1026" name="Picture 2">
            <a:extLst>
              <a:ext uri="{FF2B5EF4-FFF2-40B4-BE49-F238E27FC236}">
                <a16:creationId xmlns:a16="http://schemas.microsoft.com/office/drawing/2014/main" id="{363D70EB-F08C-6B43-9718-EF7E3747283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356376"/>
            <a:ext cx="10515600" cy="22804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9AD670D-CF10-B841-BA2C-C05765781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938321"/>
            <a:ext cx="10515600" cy="2279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51488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D3DE-3CA6-B241-9AF1-1F0AB6DB25C8}"/>
              </a:ext>
            </a:extLst>
          </p:cNvPr>
          <p:cNvSpPr>
            <a:spLocks noGrp="1"/>
          </p:cNvSpPr>
          <p:nvPr>
            <p:ph type="title"/>
          </p:nvPr>
        </p:nvSpPr>
        <p:spPr/>
        <p:txBody>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Results (Denoised Signal)</a:t>
            </a:r>
            <a:endParaRPr lang="en-PK" dirty="0"/>
          </a:p>
        </p:txBody>
      </p:sp>
      <p:pic>
        <p:nvPicPr>
          <p:cNvPr id="14" name="Content Placeholder 13">
            <a:extLst>
              <a:ext uri="{FF2B5EF4-FFF2-40B4-BE49-F238E27FC236}">
                <a16:creationId xmlns:a16="http://schemas.microsoft.com/office/drawing/2014/main" id="{3DBC5419-F5EC-304F-9F62-91DDAC696F41}"/>
              </a:ext>
            </a:extLst>
          </p:cNvPr>
          <p:cNvPicPr>
            <a:picLocks noGrp="1" noChangeAspect="1"/>
          </p:cNvPicPr>
          <p:nvPr>
            <p:ph idx="1"/>
          </p:nvPr>
        </p:nvPicPr>
        <p:blipFill>
          <a:blip r:embed="rId3"/>
          <a:stretch>
            <a:fillRect/>
          </a:stretch>
        </p:blipFill>
        <p:spPr>
          <a:xfrm>
            <a:off x="838200" y="2116713"/>
            <a:ext cx="10515600" cy="2287604"/>
          </a:xfrm>
          <a:prstGeom prst="rect">
            <a:avLst/>
          </a:prstGeom>
        </p:spPr>
      </p:pic>
    </p:spTree>
    <p:extLst>
      <p:ext uri="{BB962C8B-B14F-4D97-AF65-F5344CB8AC3E}">
        <p14:creationId xmlns:p14="http://schemas.microsoft.com/office/powerpoint/2010/main" val="102547682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D3DE-3CA6-B241-9AF1-1F0AB6DB25C8}"/>
              </a:ext>
            </a:extLst>
          </p:cNvPr>
          <p:cNvSpPr>
            <a:spLocks noGrp="1"/>
          </p:cNvSpPr>
          <p:nvPr>
            <p:ph type="title"/>
          </p:nvPr>
        </p:nvSpPr>
        <p:spPr/>
        <p:txBody>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Results (Accuracy)</a:t>
            </a:r>
            <a:endParaRPr lang="en-PK" dirty="0"/>
          </a:p>
        </p:txBody>
      </p:sp>
      <p:sp>
        <p:nvSpPr>
          <p:cNvPr id="4" name="Content Placeholder 3">
            <a:extLst>
              <a:ext uri="{FF2B5EF4-FFF2-40B4-BE49-F238E27FC236}">
                <a16:creationId xmlns:a16="http://schemas.microsoft.com/office/drawing/2014/main" id="{3AA55CE9-C8D3-9C47-89E6-63775D4D081A}"/>
              </a:ext>
            </a:extLst>
          </p:cNvPr>
          <p:cNvSpPr>
            <a:spLocks noGrp="1"/>
          </p:cNvSpPr>
          <p:nvPr>
            <p:ph idx="1"/>
          </p:nvPr>
        </p:nvSpPr>
        <p:spPr/>
        <p:txBody>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10 Epochs </a:t>
            </a:r>
          </a:p>
          <a:p>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endParaRPr>
          </a:p>
          <a:p>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endParaRPr>
          </a:p>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20 Epochs</a:t>
            </a:r>
          </a:p>
          <a:p>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endParaRPr>
          </a:p>
          <a:p>
            <a:endParaRPr lang="en-PK" dirty="0"/>
          </a:p>
        </p:txBody>
      </p:sp>
      <p:pic>
        <p:nvPicPr>
          <p:cNvPr id="6" name="Picture 5">
            <a:extLst>
              <a:ext uri="{FF2B5EF4-FFF2-40B4-BE49-F238E27FC236}">
                <a16:creationId xmlns:a16="http://schemas.microsoft.com/office/drawing/2014/main" id="{90C24A6C-657D-1E40-A6EA-6657F0A7CF60}"/>
              </a:ext>
            </a:extLst>
          </p:cNvPr>
          <p:cNvPicPr>
            <a:picLocks noChangeAspect="1"/>
          </p:cNvPicPr>
          <p:nvPr/>
        </p:nvPicPr>
        <p:blipFill rotWithShape="1">
          <a:blip r:embed="rId3"/>
          <a:srcRect t="80100"/>
          <a:stretch/>
        </p:blipFill>
        <p:spPr>
          <a:xfrm>
            <a:off x="838200" y="2514601"/>
            <a:ext cx="11138461" cy="702763"/>
          </a:xfrm>
          <a:prstGeom prst="rect">
            <a:avLst/>
          </a:prstGeom>
        </p:spPr>
      </p:pic>
      <p:pic>
        <p:nvPicPr>
          <p:cNvPr id="7" name="Picture 6">
            <a:extLst>
              <a:ext uri="{FF2B5EF4-FFF2-40B4-BE49-F238E27FC236}">
                <a16:creationId xmlns:a16="http://schemas.microsoft.com/office/drawing/2014/main" id="{1AB29114-1C6A-5F45-862E-356C2E1AC553}"/>
              </a:ext>
            </a:extLst>
          </p:cNvPr>
          <p:cNvPicPr>
            <a:picLocks noChangeAspect="1"/>
          </p:cNvPicPr>
          <p:nvPr/>
        </p:nvPicPr>
        <p:blipFill>
          <a:blip r:embed="rId4"/>
          <a:stretch>
            <a:fillRect/>
          </a:stretch>
        </p:blipFill>
        <p:spPr>
          <a:xfrm>
            <a:off x="838200" y="4227263"/>
            <a:ext cx="10325100" cy="939800"/>
          </a:xfrm>
          <a:prstGeom prst="rect">
            <a:avLst/>
          </a:prstGeom>
        </p:spPr>
      </p:pic>
    </p:spTree>
    <p:extLst>
      <p:ext uri="{BB962C8B-B14F-4D97-AF65-F5344CB8AC3E}">
        <p14:creationId xmlns:p14="http://schemas.microsoft.com/office/powerpoint/2010/main" val="539687316"/>
      </p:ext>
    </p:extLst>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D3DE-3CA6-B241-9AF1-1F0AB6DB25C8}"/>
              </a:ext>
            </a:extLst>
          </p:cNvPr>
          <p:cNvSpPr>
            <a:spLocks noGrp="1"/>
          </p:cNvSpPr>
          <p:nvPr>
            <p:ph type="title"/>
          </p:nvPr>
        </p:nvSpPr>
        <p:spPr/>
        <p:txBody>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Results (Accuracy)</a:t>
            </a:r>
            <a:endParaRPr lang="en-PK" dirty="0"/>
          </a:p>
        </p:txBody>
      </p:sp>
      <p:sp>
        <p:nvSpPr>
          <p:cNvPr id="4" name="Content Placeholder 3">
            <a:extLst>
              <a:ext uri="{FF2B5EF4-FFF2-40B4-BE49-F238E27FC236}">
                <a16:creationId xmlns:a16="http://schemas.microsoft.com/office/drawing/2014/main" id="{3AA55CE9-C8D3-9C47-89E6-63775D4D081A}"/>
              </a:ext>
            </a:extLst>
          </p:cNvPr>
          <p:cNvSpPr>
            <a:spLocks noGrp="1"/>
          </p:cNvSpPr>
          <p:nvPr>
            <p:ph idx="1"/>
          </p:nvPr>
        </p:nvSpPr>
        <p:spPr/>
        <p:txBody>
          <a:bodyPr>
            <a:normAutofit/>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40 Epochs</a:t>
            </a:r>
          </a:p>
          <a:p>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endParaRPr>
          </a:p>
          <a:p>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endParaRPr>
          </a:p>
          <a:p>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endParaRPr>
          </a:p>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60 Epochs</a:t>
            </a:r>
          </a:p>
          <a:p>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endParaRPr>
          </a:p>
          <a:p>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endParaRPr>
          </a:p>
          <a:p>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endParaRPr>
          </a:p>
          <a:p>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endParaRPr>
          </a:p>
          <a:p>
            <a:endParaRPr lang="en-PK" dirty="0"/>
          </a:p>
        </p:txBody>
      </p:sp>
      <p:pic>
        <p:nvPicPr>
          <p:cNvPr id="5" name="Picture 4">
            <a:extLst>
              <a:ext uri="{FF2B5EF4-FFF2-40B4-BE49-F238E27FC236}">
                <a16:creationId xmlns:a16="http://schemas.microsoft.com/office/drawing/2014/main" id="{772D3AAD-08AB-4A4E-9EBF-4C143B22A970}"/>
              </a:ext>
            </a:extLst>
          </p:cNvPr>
          <p:cNvPicPr>
            <a:picLocks noChangeAspect="1"/>
          </p:cNvPicPr>
          <p:nvPr/>
        </p:nvPicPr>
        <p:blipFill>
          <a:blip r:embed="rId3"/>
          <a:stretch>
            <a:fillRect/>
          </a:stretch>
        </p:blipFill>
        <p:spPr>
          <a:xfrm>
            <a:off x="838200" y="2214562"/>
            <a:ext cx="10153650" cy="837415"/>
          </a:xfrm>
          <a:prstGeom prst="rect">
            <a:avLst/>
          </a:prstGeom>
        </p:spPr>
      </p:pic>
      <p:pic>
        <p:nvPicPr>
          <p:cNvPr id="8" name="Picture 7">
            <a:extLst>
              <a:ext uri="{FF2B5EF4-FFF2-40B4-BE49-F238E27FC236}">
                <a16:creationId xmlns:a16="http://schemas.microsoft.com/office/drawing/2014/main" id="{F859A52D-7C12-CD47-837E-51D0717EBA51}"/>
              </a:ext>
            </a:extLst>
          </p:cNvPr>
          <p:cNvPicPr>
            <a:picLocks noChangeAspect="1"/>
          </p:cNvPicPr>
          <p:nvPr/>
        </p:nvPicPr>
        <p:blipFill>
          <a:blip r:embed="rId4"/>
          <a:stretch>
            <a:fillRect/>
          </a:stretch>
        </p:blipFill>
        <p:spPr>
          <a:xfrm>
            <a:off x="838200" y="4543426"/>
            <a:ext cx="10515600" cy="861052"/>
          </a:xfrm>
          <a:prstGeom prst="rect">
            <a:avLst/>
          </a:prstGeom>
        </p:spPr>
      </p:pic>
    </p:spTree>
    <p:extLst>
      <p:ext uri="{BB962C8B-B14F-4D97-AF65-F5344CB8AC3E}">
        <p14:creationId xmlns:p14="http://schemas.microsoft.com/office/powerpoint/2010/main" val="2510623148"/>
      </p:ext>
    </p:extLst>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D3DE-3CA6-B241-9AF1-1F0AB6DB25C8}"/>
              </a:ext>
            </a:extLst>
          </p:cNvPr>
          <p:cNvSpPr>
            <a:spLocks noGrp="1"/>
          </p:cNvSpPr>
          <p:nvPr>
            <p:ph type="title"/>
          </p:nvPr>
        </p:nvSpPr>
        <p:spPr/>
        <p:txBody>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Results (Tested Accuracy)</a:t>
            </a:r>
            <a:endParaRPr lang="en-PK" dirty="0"/>
          </a:p>
        </p:txBody>
      </p:sp>
      <p:sp>
        <p:nvSpPr>
          <p:cNvPr id="4" name="Content Placeholder 3">
            <a:extLst>
              <a:ext uri="{FF2B5EF4-FFF2-40B4-BE49-F238E27FC236}">
                <a16:creationId xmlns:a16="http://schemas.microsoft.com/office/drawing/2014/main" id="{3AA55CE9-C8D3-9C47-89E6-63775D4D081A}"/>
              </a:ext>
            </a:extLst>
          </p:cNvPr>
          <p:cNvSpPr>
            <a:spLocks noGrp="1"/>
          </p:cNvSpPr>
          <p:nvPr>
            <p:ph idx="1"/>
          </p:nvPr>
        </p:nvSpPr>
        <p:spPr/>
        <p:txBody>
          <a:bodyPr>
            <a:normAutofit/>
          </a:bodyPr>
          <a:lstStyle/>
          <a:p>
            <a:pPr marL="0" indent="0">
              <a:buNone/>
            </a:pP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endParaRPr>
          </a:p>
          <a:p>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endParaRPr>
          </a:p>
          <a:p>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endParaRPr>
          </a:p>
          <a:p>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endParaRPr>
          </a:p>
          <a:p>
            <a:endParaRPr lang="en-PK" dirty="0"/>
          </a:p>
        </p:txBody>
      </p:sp>
      <p:pic>
        <p:nvPicPr>
          <p:cNvPr id="6" name="Picture 5">
            <a:extLst>
              <a:ext uri="{FF2B5EF4-FFF2-40B4-BE49-F238E27FC236}">
                <a16:creationId xmlns:a16="http://schemas.microsoft.com/office/drawing/2014/main" id="{D8C5B6A8-1065-BC4E-A651-9F3C966CA78E}"/>
              </a:ext>
            </a:extLst>
          </p:cNvPr>
          <p:cNvPicPr>
            <a:picLocks noChangeAspect="1"/>
          </p:cNvPicPr>
          <p:nvPr/>
        </p:nvPicPr>
        <p:blipFill>
          <a:blip r:embed="rId3"/>
          <a:stretch>
            <a:fillRect/>
          </a:stretch>
        </p:blipFill>
        <p:spPr>
          <a:xfrm>
            <a:off x="577850" y="1854200"/>
            <a:ext cx="11036300" cy="2451100"/>
          </a:xfrm>
          <a:prstGeom prst="rect">
            <a:avLst/>
          </a:prstGeom>
        </p:spPr>
      </p:pic>
      <p:pic>
        <p:nvPicPr>
          <p:cNvPr id="9" name="Picture 8">
            <a:extLst>
              <a:ext uri="{FF2B5EF4-FFF2-40B4-BE49-F238E27FC236}">
                <a16:creationId xmlns:a16="http://schemas.microsoft.com/office/drawing/2014/main" id="{42FC2754-BFC9-E04C-BFBB-1B1D8BC9446F}"/>
              </a:ext>
            </a:extLst>
          </p:cNvPr>
          <p:cNvPicPr>
            <a:picLocks noChangeAspect="1"/>
          </p:cNvPicPr>
          <p:nvPr/>
        </p:nvPicPr>
        <p:blipFill>
          <a:blip r:embed="rId4"/>
          <a:stretch>
            <a:fillRect/>
          </a:stretch>
        </p:blipFill>
        <p:spPr>
          <a:xfrm>
            <a:off x="1466850" y="4873625"/>
            <a:ext cx="9258300" cy="1168400"/>
          </a:xfrm>
          <a:prstGeom prst="rect">
            <a:avLst/>
          </a:prstGeom>
        </p:spPr>
      </p:pic>
    </p:spTree>
    <p:extLst>
      <p:ext uri="{BB962C8B-B14F-4D97-AF65-F5344CB8AC3E}">
        <p14:creationId xmlns:p14="http://schemas.microsoft.com/office/powerpoint/2010/main" val="2675097246"/>
      </p:ext>
    </p:extLst>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D3DE-3CA6-B241-9AF1-1F0AB6DB25C8}"/>
              </a:ext>
            </a:extLst>
          </p:cNvPr>
          <p:cNvSpPr>
            <a:spLocks noGrp="1"/>
          </p:cNvSpPr>
          <p:nvPr>
            <p:ph type="title"/>
          </p:nvPr>
        </p:nvSpPr>
        <p:spPr>
          <a:xfrm>
            <a:off x="838200" y="2322513"/>
            <a:ext cx="10515600" cy="1325563"/>
          </a:xfrm>
        </p:spPr>
        <p:txBody>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Web App Demo</a:t>
            </a:r>
            <a:endParaRPr lang="en-PK" dirty="0"/>
          </a:p>
        </p:txBody>
      </p:sp>
      <p:sp>
        <p:nvSpPr>
          <p:cNvPr id="5" name="Content Placeholder 4">
            <a:extLst>
              <a:ext uri="{FF2B5EF4-FFF2-40B4-BE49-F238E27FC236}">
                <a16:creationId xmlns:a16="http://schemas.microsoft.com/office/drawing/2014/main" id="{E66BCBEC-001D-7A4E-8A75-39A494022BE8}"/>
              </a:ext>
            </a:extLst>
          </p:cNvPr>
          <p:cNvSpPr>
            <a:spLocks noGrp="1"/>
          </p:cNvSpPr>
          <p:nvPr>
            <p:ph idx="1"/>
          </p:nvPr>
        </p:nvSpPr>
        <p:spPr/>
        <p:txBody>
          <a:bodyPr/>
          <a:lstStyle/>
          <a:p>
            <a:endParaRPr lang="en-PK" dirty="0"/>
          </a:p>
        </p:txBody>
      </p:sp>
    </p:spTree>
    <p:extLst>
      <p:ext uri="{BB962C8B-B14F-4D97-AF65-F5344CB8AC3E}">
        <p14:creationId xmlns:p14="http://schemas.microsoft.com/office/powerpoint/2010/main" val="2386598084"/>
      </p:ext>
    </p:extLst>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FEF578-F5FE-4845-9204-954C19F08C32}"/>
              </a:ext>
            </a:extLst>
          </p:cNvPr>
          <p:cNvSpPr>
            <a:spLocks noGrp="1"/>
          </p:cNvSpPr>
          <p:nvPr>
            <p:ph type="title"/>
          </p:nvPr>
        </p:nvSpPr>
        <p:spPr>
          <a:xfrm>
            <a:off x="838200" y="2089943"/>
            <a:ext cx="10515600" cy="3329782"/>
          </a:xfrm>
        </p:spPr>
        <p:txBody>
          <a:bodyPr>
            <a:normAutofit/>
          </a:bodyPr>
          <a:lstStyle/>
          <a:p>
            <a:pPr algn="ctr"/>
            <a:r>
              <a:rPr lang="en-U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panose="020B0502040204020203" pitchFamily="34" charset="0"/>
              </a:rPr>
              <a:t>The End</a:t>
            </a:r>
            <a:br>
              <a:rPr lang="en-U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panose="020B0502040204020203" pitchFamily="34" charset="0"/>
              </a:rPr>
            </a:br>
            <a:r>
              <a:rPr lang="en-U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panose="020B0502040204020203" pitchFamily="34" charset="0"/>
              </a:rPr>
              <a:t>Thank You </a:t>
            </a:r>
          </a:p>
        </p:txBody>
      </p:sp>
    </p:spTree>
    <p:extLst>
      <p:ext uri="{BB962C8B-B14F-4D97-AF65-F5344CB8AC3E}">
        <p14:creationId xmlns:p14="http://schemas.microsoft.com/office/powerpoint/2010/main" val="277518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D4E3127-77A5-487A-89D4-4FB8AEB6D307}"/>
              </a:ext>
            </a:extLst>
          </p:cNvPr>
          <p:cNvSpPr/>
          <p:nvPr/>
        </p:nvSpPr>
        <p:spPr>
          <a:xfrm>
            <a:off x="6423777" y="2024603"/>
            <a:ext cx="3383043" cy="1270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uLnTx/>
                <a:uFillTx/>
                <a:latin typeface="Bahnschrift SemiBold" panose="020B0502040204020203" pitchFamily="34" charset="0"/>
                <a:ea typeface="+mn-ea"/>
                <a:cs typeface="+mn-cs"/>
              </a:rPr>
              <a:t>Engr. </a:t>
            </a:r>
            <a:r>
              <a:rPr kumimoji="0" lang="en-US" sz="2000" b="1" i="0" u="none" strike="noStrike" kern="1200" cap="none" spc="0" normalizeH="0" baseline="0" noProof="0" dirty="0" err="1">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uLnTx/>
                <a:uFillTx/>
                <a:latin typeface="Bahnschrift SemiBold" panose="020B0502040204020203" pitchFamily="34" charset="0"/>
                <a:ea typeface="+mn-ea"/>
                <a:cs typeface="+mn-cs"/>
              </a:rPr>
              <a:t>Naina</a:t>
            </a:r>
            <a:r>
              <a:rPr kumimoji="0" lang="en-US" sz="20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uLnTx/>
                <a:uFillTx/>
                <a:latin typeface="Bahnschrift SemiBold" panose="020B0502040204020203" pitchFamily="34" charset="0"/>
                <a:ea typeface="+mn-ea"/>
                <a:cs typeface="+mn-cs"/>
              </a:rPr>
              <a:t> Said</a:t>
            </a:r>
            <a:br>
              <a:rPr kumimoji="0" lang="en-US" sz="20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uLnTx/>
                <a:uFillTx/>
                <a:latin typeface="Bahnschrift SemiBold" panose="020B0502040204020203" pitchFamily="34" charset="0"/>
                <a:ea typeface="+mn-ea"/>
                <a:cs typeface="+mn-cs"/>
              </a:rPr>
            </a:br>
            <a:r>
              <a:rPr kumimoji="0" lang="en-US" sz="20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uLnTx/>
                <a:uFillTx/>
                <a:latin typeface="Bahnschrift SemiBold" panose="020B0502040204020203" pitchFamily="34" charset="0"/>
                <a:ea typeface="+mn-ea"/>
                <a:cs typeface="+mn-cs"/>
              </a:rPr>
              <a:t>Project Advisor</a:t>
            </a:r>
          </a:p>
        </p:txBody>
      </p:sp>
      <p:sp>
        <p:nvSpPr>
          <p:cNvPr id="7" name="Rectangle 6">
            <a:extLst>
              <a:ext uri="{FF2B5EF4-FFF2-40B4-BE49-F238E27FC236}">
                <a16:creationId xmlns:a16="http://schemas.microsoft.com/office/drawing/2014/main" id="{D2DB6B24-1BC0-4282-8197-BE097D5A60AB}"/>
              </a:ext>
            </a:extLst>
          </p:cNvPr>
          <p:cNvSpPr/>
          <p:nvPr/>
        </p:nvSpPr>
        <p:spPr>
          <a:xfrm>
            <a:off x="962024" y="5210175"/>
            <a:ext cx="2257426" cy="1047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uLnTx/>
                <a:uFillTx/>
                <a:latin typeface="Bahnschrift SemiBold" panose="020B0502040204020203" pitchFamily="34" charset="0"/>
                <a:ea typeface="+mn-ea"/>
                <a:cs typeface="+mn-cs"/>
              </a:rPr>
              <a:t>Mian Inshaullah</a:t>
            </a:r>
          </a:p>
        </p:txBody>
      </p:sp>
      <p:sp>
        <p:nvSpPr>
          <p:cNvPr id="8" name="Rectangle 7">
            <a:extLst>
              <a:ext uri="{FF2B5EF4-FFF2-40B4-BE49-F238E27FC236}">
                <a16:creationId xmlns:a16="http://schemas.microsoft.com/office/drawing/2014/main" id="{B1372032-66D3-4086-9147-497396165CC3}"/>
              </a:ext>
            </a:extLst>
          </p:cNvPr>
          <p:cNvSpPr/>
          <p:nvPr/>
        </p:nvSpPr>
        <p:spPr>
          <a:xfrm>
            <a:off x="3219450" y="5210175"/>
            <a:ext cx="2257426" cy="1047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uLnTx/>
                <a:uFillTx/>
                <a:latin typeface="Bahnschrift SemiBold" panose="020B0502040204020203" pitchFamily="34" charset="0"/>
                <a:ea typeface="+mn-ea"/>
                <a:cs typeface="+mn-cs"/>
              </a:rPr>
              <a:t>Fakeha Saeed</a:t>
            </a:r>
          </a:p>
        </p:txBody>
      </p:sp>
      <p:sp>
        <p:nvSpPr>
          <p:cNvPr id="9" name="Rectangle 8">
            <a:extLst>
              <a:ext uri="{FF2B5EF4-FFF2-40B4-BE49-F238E27FC236}">
                <a16:creationId xmlns:a16="http://schemas.microsoft.com/office/drawing/2014/main" id="{C040E884-4020-4918-8048-FE2B762CEF46}"/>
              </a:ext>
            </a:extLst>
          </p:cNvPr>
          <p:cNvSpPr/>
          <p:nvPr/>
        </p:nvSpPr>
        <p:spPr>
          <a:xfrm>
            <a:off x="6986586" y="5210175"/>
            <a:ext cx="2257426" cy="1047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uLnTx/>
                <a:uFillTx/>
                <a:latin typeface="Bahnschrift SemiBold" panose="020B0502040204020203" pitchFamily="34" charset="0"/>
                <a:ea typeface="+mn-ea"/>
                <a:cs typeface="+mn-cs"/>
              </a:rPr>
              <a:t>Sana Sikandar</a:t>
            </a:r>
          </a:p>
        </p:txBody>
      </p:sp>
      <p:sp>
        <p:nvSpPr>
          <p:cNvPr id="10" name="Rectangle 9">
            <a:extLst>
              <a:ext uri="{FF2B5EF4-FFF2-40B4-BE49-F238E27FC236}">
                <a16:creationId xmlns:a16="http://schemas.microsoft.com/office/drawing/2014/main" id="{A742A8B7-6BAF-404C-8F29-E3B9EA10786C}"/>
              </a:ext>
            </a:extLst>
          </p:cNvPr>
          <p:cNvSpPr/>
          <p:nvPr/>
        </p:nvSpPr>
        <p:spPr>
          <a:xfrm>
            <a:off x="9244012" y="5210175"/>
            <a:ext cx="2257426" cy="1047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uLnTx/>
                <a:uFillTx/>
                <a:latin typeface="Bahnschrift SemiBold" panose="020B0502040204020203" pitchFamily="34" charset="0"/>
                <a:ea typeface="+mn-ea"/>
                <a:cs typeface="+mn-cs"/>
              </a:rPr>
              <a:t>Javeria Waheed</a:t>
            </a:r>
          </a:p>
        </p:txBody>
      </p:sp>
      <p:sp>
        <p:nvSpPr>
          <p:cNvPr id="11" name="Rectangle 10">
            <a:extLst>
              <a:ext uri="{FF2B5EF4-FFF2-40B4-BE49-F238E27FC236}">
                <a16:creationId xmlns:a16="http://schemas.microsoft.com/office/drawing/2014/main" id="{82A9D6EA-152F-4BE3-BCF3-1769094EFFB1}"/>
              </a:ext>
            </a:extLst>
          </p:cNvPr>
          <p:cNvSpPr/>
          <p:nvPr/>
        </p:nvSpPr>
        <p:spPr>
          <a:xfrm>
            <a:off x="2712957" y="2024603"/>
            <a:ext cx="3383043" cy="1270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uLnTx/>
                <a:uFillTx/>
                <a:latin typeface="Bahnschrift SemiBold" panose="020B0502040204020203" pitchFamily="34" charset="0"/>
                <a:ea typeface="+mn-ea"/>
                <a:cs typeface="+mn-cs"/>
              </a:rPr>
              <a:t>Dr. Nasir Ahmad</a:t>
            </a:r>
            <a:br>
              <a:rPr kumimoji="0" lang="en-US" sz="20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uLnTx/>
                <a:uFillTx/>
                <a:latin typeface="Bahnschrift SemiBold" panose="020B0502040204020203" pitchFamily="34" charset="0"/>
                <a:ea typeface="+mn-ea"/>
                <a:cs typeface="+mn-cs"/>
              </a:rPr>
            </a:br>
            <a:r>
              <a:rPr kumimoji="0" lang="en-US" sz="20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uLnTx/>
                <a:uFillTx/>
                <a:latin typeface="Bahnschrift SemiBold" panose="020B0502040204020203" pitchFamily="34" charset="0"/>
                <a:ea typeface="+mn-ea"/>
                <a:cs typeface="+mn-cs"/>
              </a:rPr>
              <a:t>Project Supervisor</a:t>
            </a:r>
          </a:p>
        </p:txBody>
      </p:sp>
    </p:spTree>
    <p:extLst>
      <p:ext uri="{BB962C8B-B14F-4D97-AF65-F5344CB8AC3E}">
        <p14:creationId xmlns:p14="http://schemas.microsoft.com/office/powerpoint/2010/main" val="266930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3979F-E973-4DB9-B90F-641DA0D302C3}"/>
              </a:ext>
            </a:extLst>
          </p:cNvPr>
          <p:cNvSpPr>
            <a:spLocks noGrp="1"/>
          </p:cNvSpPr>
          <p:nvPr>
            <p:ph type="title"/>
          </p:nvPr>
        </p:nvSpPr>
        <p:spPr/>
        <p:txBody>
          <a:bodyPr/>
          <a:lstStyle/>
          <a:p>
            <a:pPr algn="r"/>
            <a:r>
              <a:rPr lang="en-US" b="1" spc="3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Introduction</a:t>
            </a:r>
            <a:endParaRPr lang="en-US" spc="300" dirty="0"/>
          </a:p>
        </p:txBody>
      </p:sp>
      <p:sp>
        <p:nvSpPr>
          <p:cNvPr id="24" name="Content Placeholder 23">
            <a:extLst>
              <a:ext uri="{FF2B5EF4-FFF2-40B4-BE49-F238E27FC236}">
                <a16:creationId xmlns:a16="http://schemas.microsoft.com/office/drawing/2014/main" id="{7F8E194D-ECF4-435C-BC39-414E8657440C}"/>
              </a:ext>
            </a:extLst>
          </p:cNvPr>
          <p:cNvSpPr>
            <a:spLocks noGrp="1"/>
          </p:cNvSpPr>
          <p:nvPr>
            <p:ph idx="1"/>
          </p:nvPr>
        </p:nvSpPr>
        <p:spPr>
          <a:xfrm>
            <a:off x="585787" y="1508124"/>
            <a:ext cx="11020425" cy="5349875"/>
          </a:xfrm>
        </p:spPr>
        <p:txBody>
          <a:bodyPr>
            <a:normAutofit/>
          </a:bodyPr>
          <a:lstStyle/>
          <a:p>
            <a:pPr lvl="8" algn="just">
              <a:lnSpc>
                <a:spcPct val="100000"/>
              </a:lnSpc>
              <a:spcBef>
                <a:spcPts val="600"/>
              </a:spcBef>
              <a:buBlip>
                <a:blip r:embed="rId4"/>
              </a:buBlip>
            </a:pPr>
            <a:r>
              <a:rPr lang="en-US" sz="2000" b="1" dirty="0">
                <a:ln w="12700">
                  <a:solidFill>
                    <a:schemeClr val="accent1"/>
                  </a:solidFill>
                  <a:prstDash val="solid"/>
                </a:ln>
                <a:solidFill>
                  <a:srgbClr val="FF0000"/>
                </a:solidFill>
                <a:effectLst>
                  <a:outerShdw dist="38100" dir="2640000" algn="bl" rotWithShape="0">
                    <a:schemeClr val="accent1"/>
                  </a:outerShdw>
                </a:effectLst>
                <a:latin typeface="Bahnschrift SemiBold" panose="020B0502040204020203" pitchFamily="34" charset="0"/>
              </a:rPr>
              <a:t> </a:t>
            </a:r>
            <a:r>
              <a:rPr lang="en-US" sz="2000" b="1" dirty="0">
                <a:ln w="12700">
                  <a:solidFill>
                    <a:schemeClr val="tx1"/>
                  </a:solidFill>
                  <a:prstDash val="solid"/>
                </a:ln>
                <a:solidFill>
                  <a:srgbClr val="FF0000"/>
                </a:solidFill>
                <a:effectLst>
                  <a:outerShdw dist="38100" dir="2640000" algn="bl" rotWithShape="0">
                    <a:schemeClr val="accent1"/>
                  </a:outerShdw>
                </a:effectLst>
                <a:latin typeface="Bahnschrift SemiBold" panose="020B0502040204020203" pitchFamily="34" charset="0"/>
              </a:rPr>
              <a:t>Heart Diseases </a:t>
            </a:r>
            <a:r>
              <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panose="020B0502040204020203" pitchFamily="34" charset="0"/>
              </a:rPr>
              <a:t>are the leading cause of deaths worldwide, they account for 32% of all global deaths and they are the leading cause of deaths in </a:t>
            </a:r>
            <a:r>
              <a:rPr lang="en-US" sz="2000" b="1" dirty="0">
                <a:ln w="12700">
                  <a:solidFill>
                    <a:srgbClr val="006600"/>
                  </a:solidFill>
                  <a:prstDash val="solid"/>
                </a:ln>
                <a:solidFill>
                  <a:srgbClr val="00B050"/>
                </a:solidFill>
                <a:effectLst>
                  <a:outerShdw dist="38100" dir="2640000" algn="bl" rotWithShape="0">
                    <a:schemeClr val="accent1"/>
                  </a:outerShdw>
                </a:effectLst>
                <a:latin typeface="Bahnschrift SemiBold" panose="020B0502040204020203" pitchFamily="34" charset="0"/>
              </a:rPr>
              <a:t>Pakistan</a:t>
            </a:r>
          </a:p>
          <a:p>
            <a:pPr marL="3657600" lvl="8" indent="0" algn="just">
              <a:lnSpc>
                <a:spcPct val="100000"/>
              </a:lnSpc>
              <a:spcBef>
                <a:spcPts val="600"/>
              </a:spcBef>
              <a:buNone/>
            </a:pPr>
            <a:endPar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panose="020B0502040204020203" pitchFamily="34" charset="0"/>
            </a:endParaRPr>
          </a:p>
          <a:p>
            <a:pPr lvl="8" algn="just">
              <a:lnSpc>
                <a:spcPct val="100000"/>
              </a:lnSpc>
              <a:spcBef>
                <a:spcPts val="600"/>
              </a:spcBef>
              <a:buBlip>
                <a:blip r:embed="rId4"/>
              </a:buBlip>
            </a:pPr>
            <a:r>
              <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panose="020B0502040204020203" pitchFamily="34" charset="0"/>
              </a:rPr>
              <a:t> </a:t>
            </a:r>
            <a:r>
              <a:rPr lang="en-US" sz="2000" b="1" dirty="0">
                <a:ln w="12700">
                  <a:solidFill>
                    <a:schemeClr val="tx1"/>
                  </a:solidFill>
                  <a:prstDash val="solid"/>
                </a:ln>
                <a:solidFill>
                  <a:srgbClr val="FF0000"/>
                </a:solidFill>
                <a:effectLst>
                  <a:outerShdw dist="38100" dir="2640000" algn="bl" rotWithShape="0">
                    <a:schemeClr val="accent1"/>
                  </a:outerShdw>
                </a:effectLst>
                <a:latin typeface="Bahnschrift SemiBold" panose="020B0502040204020203" pitchFamily="34" charset="0"/>
              </a:rPr>
              <a:t>In Pakistan, Cardiovascular Diseases account for 29% of all deaths, according to data from WHO. </a:t>
            </a:r>
          </a:p>
          <a:p>
            <a:pPr marL="3657600" lvl="8" indent="0" algn="just">
              <a:lnSpc>
                <a:spcPct val="100000"/>
              </a:lnSpc>
              <a:spcBef>
                <a:spcPts val="600"/>
              </a:spcBef>
              <a:buNone/>
            </a:pPr>
            <a:endParaRPr lang="en-US" sz="2000" b="1" dirty="0">
              <a:ln w="12700">
                <a:solidFill>
                  <a:schemeClr val="tx1"/>
                </a:solidFill>
                <a:prstDash val="solid"/>
              </a:ln>
              <a:solidFill>
                <a:srgbClr val="FF0000"/>
              </a:solidFill>
              <a:effectLst>
                <a:outerShdw dist="38100" dir="2640000" algn="bl" rotWithShape="0">
                  <a:schemeClr val="accent1"/>
                </a:outerShdw>
              </a:effectLst>
              <a:latin typeface="Bahnschrift SemiBold" panose="020B0502040204020203" pitchFamily="34" charset="0"/>
            </a:endParaRPr>
          </a:p>
          <a:p>
            <a:pPr lvl="8" algn="just">
              <a:lnSpc>
                <a:spcPct val="100000"/>
              </a:lnSpc>
              <a:spcBef>
                <a:spcPts val="600"/>
              </a:spcBef>
              <a:buBlip>
                <a:blip r:embed="rId4"/>
              </a:buBlip>
            </a:pPr>
            <a:r>
              <a:rPr lang="en-US" sz="2000" b="1" dirty="0">
                <a:ln w="12700">
                  <a:solidFill>
                    <a:schemeClr val="tx1"/>
                  </a:solidFill>
                  <a:prstDash val="solid"/>
                </a:ln>
                <a:solidFill>
                  <a:srgbClr val="FF0000"/>
                </a:solidFill>
                <a:effectLst>
                  <a:outerShdw dist="38100" dir="2640000" algn="bl" rotWithShape="0">
                    <a:schemeClr val="accent1"/>
                  </a:outerShdw>
                </a:effectLst>
                <a:latin typeface="Bahnschrift SemiBold" panose="020B0502040204020203" pitchFamily="34" charset="0"/>
              </a:rPr>
              <a:t>Pakistan ranks 18th in the world with a death rate of 238 per 100,000 population from cardiovascular diseases.</a:t>
            </a:r>
            <a:endParaRPr lang="en-US"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panose="020B0502040204020203" pitchFamily="34" charset="0"/>
            </a:endParaRPr>
          </a:p>
          <a:p>
            <a:pPr marL="3657600" lvl="8" indent="0">
              <a:buNone/>
            </a:pPr>
            <a:endParaRPr lang="en-US" sz="2800" dirty="0">
              <a:latin typeface="Bahnschrift SemiBold" panose="020B0502040204020203" pitchFamily="34" charset="0"/>
            </a:endParaRPr>
          </a:p>
        </p:txBody>
      </p:sp>
      <p:sp>
        <p:nvSpPr>
          <p:cNvPr id="26" name="Footer Placeholder 25">
            <a:extLst>
              <a:ext uri="{FF2B5EF4-FFF2-40B4-BE49-F238E27FC236}">
                <a16:creationId xmlns:a16="http://schemas.microsoft.com/office/drawing/2014/main" id="{E16AA3BF-D0CE-4B08-B28E-183EF8419279}"/>
              </a:ext>
            </a:extLst>
          </p:cNvPr>
          <p:cNvSpPr>
            <a:spLocks noGrp="1"/>
          </p:cNvSpPr>
          <p:nvPr>
            <p:ph type="ftr" sz="quarter" idx="11"/>
          </p:nvPr>
        </p:nvSpPr>
        <p:spPr>
          <a:xfrm>
            <a:off x="4448175" y="6048374"/>
            <a:ext cx="7743825" cy="8096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Bahnschrift SemiBold" panose="020B0502040204020203" pitchFamily="34" charset="0"/>
                <a:ea typeface="+mn-ea"/>
                <a:cs typeface="+mn-cs"/>
              </a:rPr>
              <a:t>References: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C00000"/>
                </a:solidFill>
                <a:effectLst/>
                <a:uLnTx/>
                <a:uFillTx/>
                <a:latin typeface="Bahnschrift SemiBold" panose="020B0502040204020203" pitchFamily="34" charset="0"/>
                <a:ea typeface="+mn-ea"/>
                <a:cs typeface="+mn-cs"/>
              </a:rPr>
              <a:t>World Health Organization (2021). Cardiovascular Diseases: Overview.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C00000"/>
                </a:solidFill>
                <a:effectLst/>
                <a:uLnTx/>
                <a:uFillTx/>
                <a:latin typeface="Bahnschrift SemiBold" panose="020B0502040204020203" pitchFamily="34" charset="0"/>
                <a:ea typeface="+mn-ea"/>
                <a:cs typeface="+mn-cs"/>
              </a:rPr>
              <a:t>World Health Organization (2018). Noncommunicable Diseases Country Profiles: Pakistan.</a:t>
            </a:r>
          </a:p>
        </p:txBody>
      </p:sp>
    </p:spTree>
    <p:extLst>
      <p:ext uri="{BB962C8B-B14F-4D97-AF65-F5344CB8AC3E}">
        <p14:creationId xmlns:p14="http://schemas.microsoft.com/office/powerpoint/2010/main" val="215530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0" end="0"/>
                                            </p:txEl>
                                          </p:spTgt>
                                        </p:tgtEl>
                                        <p:attrNameLst>
                                          <p:attrName>style.visibility</p:attrName>
                                        </p:attrNameLst>
                                      </p:cBhvr>
                                      <p:to>
                                        <p:strVal val="visible"/>
                                      </p:to>
                                    </p:set>
                                    <p:animEffect transition="in" filter="fade">
                                      <p:cBhvr>
                                        <p:cTn id="12" dur="500"/>
                                        <p:tgtEl>
                                          <p:spTgt spid="2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xEl>
                                              <p:pRg st="2" end="2"/>
                                            </p:txEl>
                                          </p:spTgt>
                                        </p:tgtEl>
                                        <p:attrNameLst>
                                          <p:attrName>style.visibility</p:attrName>
                                        </p:attrNameLst>
                                      </p:cBhvr>
                                      <p:to>
                                        <p:strVal val="visible"/>
                                      </p:to>
                                    </p:set>
                                    <p:animEffect transition="in" filter="fade">
                                      <p:cBhvr>
                                        <p:cTn id="17" dur="500"/>
                                        <p:tgtEl>
                                          <p:spTgt spid="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xEl>
                                              <p:pRg st="4" end="4"/>
                                            </p:txEl>
                                          </p:spTgt>
                                        </p:tgtEl>
                                        <p:attrNameLst>
                                          <p:attrName>style.visibility</p:attrName>
                                        </p:attrNameLst>
                                      </p:cBhvr>
                                      <p:to>
                                        <p:strVal val="visible"/>
                                      </p:to>
                                    </p:set>
                                    <p:animEffect transition="in" filter="fade">
                                      <p:cBhvr>
                                        <p:cTn id="22" dur="500"/>
                                        <p:tgtEl>
                                          <p:spTgt spid="2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3979F-E973-4DB9-B90F-641DA0D302C3}"/>
              </a:ext>
            </a:extLst>
          </p:cNvPr>
          <p:cNvSpPr>
            <a:spLocks noGrp="1"/>
          </p:cNvSpPr>
          <p:nvPr>
            <p:ph type="title"/>
          </p:nvPr>
        </p:nvSpPr>
        <p:spPr/>
        <p:txBody>
          <a:bodyPr/>
          <a:lstStyle/>
          <a:p>
            <a:pPr algn="r"/>
            <a:r>
              <a:rPr lang="en-US" b="1" spc="3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Introduction</a:t>
            </a:r>
            <a:endParaRPr lang="en-US" spc="300" dirty="0"/>
          </a:p>
        </p:txBody>
      </p:sp>
      <p:sp>
        <p:nvSpPr>
          <p:cNvPr id="24" name="Content Placeholder 23">
            <a:extLst>
              <a:ext uri="{FF2B5EF4-FFF2-40B4-BE49-F238E27FC236}">
                <a16:creationId xmlns:a16="http://schemas.microsoft.com/office/drawing/2014/main" id="{7F8E194D-ECF4-435C-BC39-414E8657440C}"/>
              </a:ext>
            </a:extLst>
          </p:cNvPr>
          <p:cNvSpPr>
            <a:spLocks noGrp="1"/>
          </p:cNvSpPr>
          <p:nvPr>
            <p:ph idx="1"/>
          </p:nvPr>
        </p:nvSpPr>
        <p:spPr>
          <a:xfrm>
            <a:off x="585787" y="1508124"/>
            <a:ext cx="11020425" cy="5349875"/>
          </a:xfrm>
        </p:spPr>
        <p:txBody>
          <a:bodyPr>
            <a:normAutofit/>
          </a:bodyPr>
          <a:lstStyle/>
          <a:p>
            <a:pPr lvl="8" algn="just">
              <a:lnSpc>
                <a:spcPct val="100000"/>
              </a:lnSpc>
              <a:spcBef>
                <a:spcPts val="600"/>
              </a:spcBef>
              <a:buBlip>
                <a:blip r:embed="rId3"/>
              </a:buBlip>
            </a:pPr>
            <a:r>
              <a:rPr lang="en-US" sz="2000" b="1" dirty="0">
                <a:ln w="12700">
                  <a:solidFill>
                    <a:schemeClr val="accent1"/>
                  </a:solidFill>
                  <a:prstDash val="solid"/>
                </a:ln>
                <a:solidFill>
                  <a:srgbClr val="FF0000"/>
                </a:solidFill>
                <a:effectLst>
                  <a:outerShdw dist="38100" dir="2640000" algn="bl" rotWithShape="0">
                    <a:schemeClr val="accent1"/>
                  </a:outerShdw>
                </a:effectLst>
                <a:latin typeface="Bahnschrift SemiBold" panose="020B0502040204020203" pitchFamily="34" charset="0"/>
              </a:rPr>
              <a:t> </a:t>
            </a:r>
            <a:r>
              <a:rPr lang="en-US" sz="2000" b="1" dirty="0">
                <a:ln w="12700">
                  <a:solidFill>
                    <a:schemeClr val="tx1"/>
                  </a:solidFill>
                  <a:prstDash val="solid"/>
                </a:ln>
                <a:solidFill>
                  <a:srgbClr val="FF0000"/>
                </a:solidFill>
                <a:effectLst>
                  <a:outerShdw dist="38100" dir="2640000" algn="bl" rotWithShape="0">
                    <a:schemeClr val="accent1"/>
                  </a:outerShdw>
                </a:effectLst>
                <a:latin typeface="Bahnschrift SemiBold" panose="020B0502040204020203" pitchFamily="34" charset="0"/>
              </a:rPr>
              <a:t>Middle-income countries like Pakistan suffer a lot from cardiovascular diseases because minimal attention is given to the detection, prevention, and precaution of the risk factors of cardiovascular diseases.</a:t>
            </a:r>
          </a:p>
          <a:p>
            <a:pPr marL="3657600" lvl="8" indent="0" algn="just">
              <a:lnSpc>
                <a:spcPct val="100000"/>
              </a:lnSpc>
              <a:spcBef>
                <a:spcPts val="600"/>
              </a:spcBef>
              <a:buNone/>
            </a:pPr>
            <a:endPar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panose="020B0502040204020203" pitchFamily="34" charset="0"/>
            </a:endParaRPr>
          </a:p>
          <a:p>
            <a:pPr lvl="8" algn="just">
              <a:lnSpc>
                <a:spcPct val="100000"/>
              </a:lnSpc>
              <a:spcBef>
                <a:spcPts val="600"/>
              </a:spcBef>
              <a:buBlip>
                <a:blip r:embed="rId3"/>
              </a:buBlip>
            </a:pPr>
            <a:r>
              <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panose="020B0502040204020203" pitchFamily="34" charset="0"/>
              </a:rPr>
              <a:t> Moreover, the increasing economic and political instability prevalent in South Asian countries catalyzes the rate of cardiovascular diseases in the region.</a:t>
            </a:r>
          </a:p>
          <a:p>
            <a:pPr marL="3657600" lvl="8" indent="0" algn="just">
              <a:lnSpc>
                <a:spcPct val="100000"/>
              </a:lnSpc>
              <a:spcBef>
                <a:spcPts val="600"/>
              </a:spcBef>
              <a:buNone/>
            </a:pPr>
            <a:endPar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panose="020B0502040204020203" pitchFamily="34" charset="0"/>
            </a:endParaRPr>
          </a:p>
          <a:p>
            <a:pPr lvl="8" algn="just">
              <a:lnSpc>
                <a:spcPct val="100000"/>
              </a:lnSpc>
              <a:spcBef>
                <a:spcPts val="600"/>
              </a:spcBef>
              <a:buBlip>
                <a:blip r:embed="rId3"/>
              </a:buBlip>
            </a:pPr>
            <a:r>
              <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panose="020B0502040204020203" pitchFamily="34" charset="0"/>
              </a:rPr>
              <a:t>Research shows that South Asian populations have one of the highest risks of cardiovascular diseases in the world.</a:t>
            </a:r>
            <a:endParaRPr lang="en-US" sz="2000" b="1" dirty="0">
              <a:ln w="12700">
                <a:solidFill>
                  <a:schemeClr val="tx1"/>
                </a:solidFill>
                <a:prstDash val="solid"/>
              </a:ln>
              <a:solidFill>
                <a:srgbClr val="FF0000"/>
              </a:solidFill>
              <a:effectLst>
                <a:outerShdw dist="38100" dir="2640000" algn="bl" rotWithShape="0">
                  <a:schemeClr val="accent1"/>
                </a:outerShdw>
              </a:effectLst>
              <a:latin typeface="Bahnschrift SemiBold" panose="020B0502040204020203" pitchFamily="34" charset="0"/>
            </a:endParaRPr>
          </a:p>
        </p:txBody>
      </p:sp>
      <p:sp>
        <p:nvSpPr>
          <p:cNvPr id="26" name="Footer Placeholder 25">
            <a:extLst>
              <a:ext uri="{FF2B5EF4-FFF2-40B4-BE49-F238E27FC236}">
                <a16:creationId xmlns:a16="http://schemas.microsoft.com/office/drawing/2014/main" id="{E16AA3BF-D0CE-4B08-B28E-183EF8419279}"/>
              </a:ext>
            </a:extLst>
          </p:cNvPr>
          <p:cNvSpPr>
            <a:spLocks noGrp="1"/>
          </p:cNvSpPr>
          <p:nvPr>
            <p:ph type="ftr" sz="quarter" idx="11"/>
          </p:nvPr>
        </p:nvSpPr>
        <p:spPr>
          <a:xfrm>
            <a:off x="4448175" y="6048374"/>
            <a:ext cx="7743825" cy="8096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Bahnschrift SemiBold" panose="020B0502040204020203" pitchFamily="34" charset="0"/>
                <a:ea typeface="+mn-ea"/>
                <a:cs typeface="+mn-cs"/>
              </a:rPr>
              <a:t>References: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C00000"/>
                </a:solidFill>
                <a:effectLst/>
                <a:uLnTx/>
                <a:uFillTx/>
                <a:latin typeface="Bahnschrift SemiBold" panose="020B0502040204020203" pitchFamily="34" charset="0"/>
                <a:ea typeface="+mn-ea"/>
                <a:cs typeface="+mn-cs"/>
              </a:rPr>
              <a:t>World Health Organization (2018). Noncommunicable Diseases Country Profiles: Pakistan.</a:t>
            </a:r>
          </a:p>
          <a:p>
            <a:pPr marL="171450" lvl="0" indent="-171450" algn="l">
              <a:buFont typeface="Arial" panose="020B0604020202020204" pitchFamily="34" charset="0"/>
              <a:buChar char="•"/>
            </a:pPr>
            <a:r>
              <a:rPr lang="en-US" dirty="0" err="1">
                <a:solidFill>
                  <a:srgbClr val="C00000"/>
                </a:solidFill>
                <a:latin typeface="Bahnschrift SemiBold" panose="020B0502040204020203" pitchFamily="34" charset="0"/>
              </a:rPr>
              <a:t>Jafar</a:t>
            </a:r>
            <a:r>
              <a:rPr lang="en-US" dirty="0">
                <a:solidFill>
                  <a:srgbClr val="C00000"/>
                </a:solidFill>
                <a:latin typeface="Bahnschrift SemiBold" panose="020B0502040204020203" pitchFamily="34" charset="0"/>
              </a:rPr>
              <a:t> TH, </a:t>
            </a:r>
            <a:r>
              <a:rPr lang="en-US" dirty="0" err="1">
                <a:solidFill>
                  <a:srgbClr val="C00000"/>
                </a:solidFill>
                <a:latin typeface="Bahnschrift SemiBold" panose="020B0502040204020203" pitchFamily="34" charset="0"/>
              </a:rPr>
              <a:t>Qadri</a:t>
            </a:r>
            <a:r>
              <a:rPr lang="en-US" dirty="0">
                <a:solidFill>
                  <a:srgbClr val="C00000"/>
                </a:solidFill>
                <a:latin typeface="Bahnschrift SemiBold" panose="020B0502040204020203" pitchFamily="34" charset="0"/>
              </a:rPr>
              <a:t> Z, Chaturvedi N (2008). Coronary artery disease epidemic in Pakistan: more electrocardiographic evidence of </a:t>
            </a:r>
            <a:r>
              <a:rPr lang="en-US" dirty="0" err="1">
                <a:solidFill>
                  <a:srgbClr val="C00000"/>
                </a:solidFill>
                <a:latin typeface="Bahnschrift SemiBold" panose="020B0502040204020203" pitchFamily="34" charset="0"/>
              </a:rPr>
              <a:t>ischaemia</a:t>
            </a:r>
            <a:r>
              <a:rPr lang="en-US" dirty="0">
                <a:solidFill>
                  <a:srgbClr val="C00000"/>
                </a:solidFill>
                <a:latin typeface="Bahnschrift SemiBold" panose="020B0502040204020203" pitchFamily="34" charset="0"/>
              </a:rPr>
              <a:t> in women than in men.</a:t>
            </a:r>
            <a:endParaRPr kumimoji="0" lang="en-US" sz="1200" b="0" i="0" u="none" strike="noStrike" kern="1200" cap="none" spc="0" normalizeH="0" baseline="0" noProof="0" dirty="0">
              <a:ln>
                <a:noFill/>
              </a:ln>
              <a:solidFill>
                <a:srgbClr val="C00000"/>
              </a:solidFill>
              <a:effectLst/>
              <a:uLnTx/>
              <a:uFillTx/>
              <a:latin typeface="Bahnschrift SemiBold" panose="020B0502040204020203" pitchFamily="34" charset="0"/>
              <a:ea typeface="+mn-ea"/>
              <a:cs typeface="+mn-cs"/>
            </a:endParaRPr>
          </a:p>
        </p:txBody>
      </p:sp>
    </p:spTree>
    <p:extLst>
      <p:ext uri="{BB962C8B-B14F-4D97-AF65-F5344CB8AC3E}">
        <p14:creationId xmlns:p14="http://schemas.microsoft.com/office/powerpoint/2010/main" val="194168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0" end="0"/>
                                            </p:txEl>
                                          </p:spTgt>
                                        </p:tgtEl>
                                        <p:attrNameLst>
                                          <p:attrName>style.visibility</p:attrName>
                                        </p:attrNameLst>
                                      </p:cBhvr>
                                      <p:to>
                                        <p:strVal val="visible"/>
                                      </p:to>
                                    </p:set>
                                    <p:animEffect transition="in" filter="fade">
                                      <p:cBhvr>
                                        <p:cTn id="12" dur="500"/>
                                        <p:tgtEl>
                                          <p:spTgt spid="2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xEl>
                                              <p:pRg st="2" end="2"/>
                                            </p:txEl>
                                          </p:spTgt>
                                        </p:tgtEl>
                                        <p:attrNameLst>
                                          <p:attrName>style.visibility</p:attrName>
                                        </p:attrNameLst>
                                      </p:cBhvr>
                                      <p:to>
                                        <p:strVal val="visible"/>
                                      </p:to>
                                    </p:set>
                                    <p:animEffect transition="in" filter="fade">
                                      <p:cBhvr>
                                        <p:cTn id="17" dur="500"/>
                                        <p:tgtEl>
                                          <p:spTgt spid="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xEl>
                                              <p:pRg st="4" end="4"/>
                                            </p:txEl>
                                          </p:spTgt>
                                        </p:tgtEl>
                                        <p:attrNameLst>
                                          <p:attrName>style.visibility</p:attrName>
                                        </p:attrNameLst>
                                      </p:cBhvr>
                                      <p:to>
                                        <p:strVal val="visible"/>
                                      </p:to>
                                    </p:set>
                                    <p:animEffect transition="in" filter="fade">
                                      <p:cBhvr>
                                        <p:cTn id="22" dur="500"/>
                                        <p:tgtEl>
                                          <p:spTgt spid="2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3979F-E973-4DB9-B90F-641DA0D302C3}"/>
              </a:ext>
            </a:extLst>
          </p:cNvPr>
          <p:cNvSpPr>
            <a:spLocks noGrp="1"/>
          </p:cNvSpPr>
          <p:nvPr>
            <p:ph type="title"/>
          </p:nvPr>
        </p:nvSpPr>
        <p:spPr/>
        <p:txBody>
          <a:bodyPr/>
          <a:lstStyle/>
          <a:p>
            <a:pPr algn="r"/>
            <a:r>
              <a:rPr lang="en-US" b="1" spc="3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Introduction</a:t>
            </a:r>
            <a:endParaRPr lang="en-US" spc="300" dirty="0"/>
          </a:p>
        </p:txBody>
      </p:sp>
      <p:sp>
        <p:nvSpPr>
          <p:cNvPr id="24" name="Content Placeholder 23">
            <a:extLst>
              <a:ext uri="{FF2B5EF4-FFF2-40B4-BE49-F238E27FC236}">
                <a16:creationId xmlns:a16="http://schemas.microsoft.com/office/drawing/2014/main" id="{7F8E194D-ECF4-435C-BC39-414E8657440C}"/>
              </a:ext>
            </a:extLst>
          </p:cNvPr>
          <p:cNvSpPr>
            <a:spLocks noGrp="1"/>
          </p:cNvSpPr>
          <p:nvPr>
            <p:ph idx="1"/>
          </p:nvPr>
        </p:nvSpPr>
        <p:spPr>
          <a:xfrm>
            <a:off x="585787" y="1508124"/>
            <a:ext cx="11020425" cy="5349875"/>
          </a:xfrm>
        </p:spPr>
        <p:txBody>
          <a:bodyPr>
            <a:normAutofit/>
          </a:bodyPr>
          <a:lstStyle/>
          <a:p>
            <a:pPr marL="3657600" lvl="8" indent="0" algn="just">
              <a:lnSpc>
                <a:spcPct val="100000"/>
              </a:lnSpc>
              <a:spcBef>
                <a:spcPts val="600"/>
              </a:spcBef>
              <a:buNone/>
            </a:pPr>
            <a:endParaRPr lang="en-US" sz="2000" b="1" dirty="0">
              <a:ln w="12700">
                <a:solidFill>
                  <a:schemeClr val="tx1"/>
                </a:solidFill>
                <a:prstDash val="solid"/>
              </a:ln>
              <a:solidFill>
                <a:srgbClr val="FF0000"/>
              </a:solidFill>
              <a:effectLst>
                <a:outerShdw dist="38100" dir="2640000" algn="bl" rotWithShape="0">
                  <a:schemeClr val="accent1"/>
                </a:outerShdw>
              </a:effectLst>
              <a:latin typeface="Bahnschrift SemiBold" panose="020B0502040204020203" pitchFamily="34" charset="0"/>
            </a:endParaRPr>
          </a:p>
          <a:p>
            <a:pPr lvl="8" algn="just">
              <a:lnSpc>
                <a:spcPct val="100000"/>
              </a:lnSpc>
              <a:spcBef>
                <a:spcPts val="600"/>
              </a:spcBef>
              <a:buBlip>
                <a:blip r:embed="rId3"/>
              </a:buBlip>
            </a:pPr>
            <a:r>
              <a:rPr lang="en-US" sz="2000" b="1" dirty="0">
                <a:ln w="12700">
                  <a:solidFill>
                    <a:schemeClr val="tx1"/>
                  </a:solidFill>
                  <a:prstDash val="solid"/>
                </a:ln>
                <a:solidFill>
                  <a:srgbClr val="FF0000"/>
                </a:solidFill>
                <a:effectLst>
                  <a:outerShdw dist="38100" dir="2640000" algn="bl" rotWithShape="0">
                    <a:schemeClr val="accent1"/>
                  </a:outerShdw>
                </a:effectLst>
                <a:latin typeface="Bahnschrift SemiBold" panose="020B0502040204020203" pitchFamily="34" charset="0"/>
              </a:rPr>
              <a:t>Early detection of cardiovascular diseases can greatly suppress fatalities. Through early diagnosis of patients can take preventive measures. </a:t>
            </a:r>
          </a:p>
          <a:p>
            <a:pPr marL="3657600" lvl="8" indent="0" algn="just">
              <a:lnSpc>
                <a:spcPct val="100000"/>
              </a:lnSpc>
              <a:spcBef>
                <a:spcPts val="600"/>
              </a:spcBef>
              <a:buNone/>
            </a:pPr>
            <a:endParaRPr lang="en-US" sz="2000" b="1" dirty="0">
              <a:ln w="12700">
                <a:solidFill>
                  <a:schemeClr val="tx1"/>
                </a:solidFill>
                <a:prstDash val="solid"/>
              </a:ln>
              <a:solidFill>
                <a:srgbClr val="FF0000"/>
              </a:solidFill>
              <a:effectLst>
                <a:outerShdw dist="38100" dir="2640000" algn="bl" rotWithShape="0">
                  <a:schemeClr val="accent1"/>
                </a:outerShdw>
              </a:effectLst>
              <a:latin typeface="Bahnschrift SemiBold" panose="020B0502040204020203" pitchFamily="34" charset="0"/>
            </a:endParaRPr>
          </a:p>
          <a:p>
            <a:pPr lvl="8" algn="just">
              <a:lnSpc>
                <a:spcPct val="100000"/>
              </a:lnSpc>
              <a:spcBef>
                <a:spcPts val="600"/>
              </a:spcBef>
              <a:buBlip>
                <a:blip r:embed="rId3"/>
              </a:buBlip>
            </a:pPr>
            <a:r>
              <a:rPr lang="en-US" sz="2000" b="1" dirty="0">
                <a:ln w="12700">
                  <a:solidFill>
                    <a:schemeClr val="tx1"/>
                  </a:solidFill>
                  <a:prstDash val="solid"/>
                </a:ln>
                <a:solidFill>
                  <a:srgbClr val="FF0000"/>
                </a:solidFill>
                <a:effectLst>
                  <a:outerShdw dist="38100" dir="2640000" algn="bl" rotWithShape="0">
                    <a:schemeClr val="accent1"/>
                  </a:outerShdw>
                </a:effectLst>
                <a:latin typeface="Bahnschrift SemiBold" panose="020B0502040204020203" pitchFamily="34" charset="0"/>
              </a:rPr>
              <a:t>About 68.5% of Doctors and Practitioners misdiagnose Heart Diseases.</a:t>
            </a:r>
          </a:p>
          <a:p>
            <a:pPr marL="3657600" lvl="8" indent="0" algn="just">
              <a:lnSpc>
                <a:spcPct val="100000"/>
              </a:lnSpc>
              <a:spcBef>
                <a:spcPts val="600"/>
              </a:spcBef>
              <a:buNone/>
            </a:pPr>
            <a:endParaRPr lang="en-US" sz="2000" b="1" dirty="0">
              <a:ln w="12700">
                <a:solidFill>
                  <a:schemeClr val="tx1"/>
                </a:solidFill>
                <a:prstDash val="solid"/>
              </a:ln>
              <a:solidFill>
                <a:srgbClr val="FF0000"/>
              </a:solidFill>
              <a:effectLst>
                <a:outerShdw dist="38100" dir="2640000" algn="bl" rotWithShape="0">
                  <a:schemeClr val="accent1"/>
                </a:outerShdw>
              </a:effectLst>
              <a:latin typeface="Bahnschrift SemiBold" panose="020B0502040204020203" pitchFamily="34" charset="0"/>
            </a:endParaRPr>
          </a:p>
          <a:p>
            <a:pPr lvl="8" algn="just">
              <a:lnSpc>
                <a:spcPct val="100000"/>
              </a:lnSpc>
              <a:spcBef>
                <a:spcPts val="600"/>
              </a:spcBef>
              <a:buBlip>
                <a:blip r:embed="rId3"/>
              </a:buBlip>
            </a:pPr>
            <a:r>
              <a:rPr lang="en-US" sz="2000" b="1" dirty="0">
                <a:ln w="12700">
                  <a:solidFill>
                    <a:schemeClr val="tx1"/>
                  </a:solidFill>
                  <a:prstDash val="solid"/>
                </a:ln>
                <a:solidFill>
                  <a:srgbClr val="FF0000"/>
                </a:solidFill>
                <a:effectLst>
                  <a:outerShdw dist="38100" dir="2640000" algn="bl" rotWithShape="0">
                    <a:schemeClr val="accent1"/>
                  </a:outerShdw>
                </a:effectLst>
                <a:latin typeface="Bahnschrift SemiBold" panose="020B0502040204020203" pitchFamily="34" charset="0"/>
              </a:rPr>
              <a:t>Misdiagnosis of Heart Diseases can be attributed to misreading electrocardiograms. </a:t>
            </a:r>
          </a:p>
          <a:p>
            <a:pPr lvl="8" algn="just">
              <a:lnSpc>
                <a:spcPct val="100000"/>
              </a:lnSpc>
              <a:spcBef>
                <a:spcPts val="600"/>
              </a:spcBef>
              <a:buBlip>
                <a:blip r:embed="rId3"/>
              </a:buBlip>
            </a:pPr>
            <a:endParaRPr lang="en-US" sz="2000" b="1" dirty="0">
              <a:ln w="12700">
                <a:solidFill>
                  <a:schemeClr val="tx1"/>
                </a:solidFill>
                <a:prstDash val="solid"/>
              </a:ln>
              <a:solidFill>
                <a:srgbClr val="FF0000"/>
              </a:solidFill>
              <a:effectLst>
                <a:outerShdw dist="38100" dir="2640000" algn="bl" rotWithShape="0">
                  <a:schemeClr val="accent1"/>
                </a:outerShdw>
              </a:effectLst>
              <a:latin typeface="Bahnschrift SemiBold" panose="020B0502040204020203" pitchFamily="34" charset="0"/>
            </a:endParaRPr>
          </a:p>
          <a:p>
            <a:pPr lvl="8" algn="just">
              <a:lnSpc>
                <a:spcPct val="100000"/>
              </a:lnSpc>
              <a:spcBef>
                <a:spcPts val="600"/>
              </a:spcBef>
              <a:buBlip>
                <a:blip r:embed="rId3"/>
              </a:buBlip>
            </a:pPr>
            <a:endParaRPr lang="en-US" sz="2000" b="1" dirty="0">
              <a:ln w="12700">
                <a:solidFill>
                  <a:schemeClr val="tx1"/>
                </a:solidFill>
                <a:prstDash val="solid"/>
              </a:ln>
              <a:solidFill>
                <a:srgbClr val="FF0000"/>
              </a:solidFill>
              <a:effectLst>
                <a:outerShdw dist="38100" dir="2640000" algn="bl" rotWithShape="0">
                  <a:schemeClr val="accent1"/>
                </a:outerShdw>
              </a:effectLst>
              <a:latin typeface="Bahnschrift SemiBold" panose="020B0502040204020203" pitchFamily="34" charset="0"/>
            </a:endParaRPr>
          </a:p>
        </p:txBody>
      </p:sp>
      <p:sp>
        <p:nvSpPr>
          <p:cNvPr id="26" name="Footer Placeholder 25">
            <a:extLst>
              <a:ext uri="{FF2B5EF4-FFF2-40B4-BE49-F238E27FC236}">
                <a16:creationId xmlns:a16="http://schemas.microsoft.com/office/drawing/2014/main" id="{E16AA3BF-D0CE-4B08-B28E-183EF8419279}"/>
              </a:ext>
            </a:extLst>
          </p:cNvPr>
          <p:cNvSpPr>
            <a:spLocks noGrp="1"/>
          </p:cNvSpPr>
          <p:nvPr>
            <p:ph type="ftr" sz="quarter" idx="11"/>
          </p:nvPr>
        </p:nvSpPr>
        <p:spPr>
          <a:xfrm>
            <a:off x="4448175" y="6048374"/>
            <a:ext cx="7743825" cy="809625"/>
          </a:xfrm>
        </p:spPr>
        <p:txBody>
          <a:bodyPr/>
          <a:lstStyle/>
          <a:p>
            <a:pPr algn="l"/>
            <a:r>
              <a:rPr lang="en-US" dirty="0">
                <a:solidFill>
                  <a:srgbClr val="C00000"/>
                </a:solidFill>
                <a:latin typeface="Bahnschrift SemiBold" panose="020B0502040204020203" pitchFamily="34" charset="0"/>
              </a:rPr>
              <a:t>Reference: Wong, C. W., </a:t>
            </a:r>
            <a:r>
              <a:rPr lang="en-US" dirty="0" err="1">
                <a:solidFill>
                  <a:srgbClr val="C00000"/>
                </a:solidFill>
                <a:latin typeface="Bahnschrift SemiBold" panose="020B0502040204020203" pitchFamily="34" charset="0"/>
              </a:rPr>
              <a:t>Tafuro</a:t>
            </a:r>
            <a:r>
              <a:rPr lang="en-US" dirty="0">
                <a:solidFill>
                  <a:srgbClr val="C00000"/>
                </a:solidFill>
                <a:latin typeface="Bahnschrift SemiBold" panose="020B0502040204020203" pitchFamily="34" charset="0"/>
              </a:rPr>
              <a:t>, J., Azam, Z., </a:t>
            </a:r>
            <a:r>
              <a:rPr lang="en-US" dirty="0" err="1">
                <a:solidFill>
                  <a:srgbClr val="C00000"/>
                </a:solidFill>
                <a:latin typeface="Bahnschrift SemiBold" panose="020B0502040204020203" pitchFamily="34" charset="0"/>
              </a:rPr>
              <a:t>Satchithananda</a:t>
            </a:r>
            <a:r>
              <a:rPr lang="en-US" dirty="0">
                <a:solidFill>
                  <a:srgbClr val="C00000"/>
                </a:solidFill>
                <a:latin typeface="Bahnschrift SemiBold" panose="020B0502040204020203" pitchFamily="34" charset="0"/>
              </a:rPr>
              <a:t>, D., Duckett, S., Barker, D., </a:t>
            </a:r>
            <a:r>
              <a:rPr lang="en-US" dirty="0" err="1">
                <a:solidFill>
                  <a:srgbClr val="C00000"/>
                </a:solidFill>
                <a:latin typeface="Bahnschrift SemiBold" panose="020B0502040204020203" pitchFamily="34" charset="0"/>
              </a:rPr>
              <a:t>Patwala</a:t>
            </a:r>
            <a:r>
              <a:rPr lang="en-US" dirty="0">
                <a:solidFill>
                  <a:srgbClr val="C00000"/>
                </a:solidFill>
                <a:latin typeface="Bahnschrift SemiBold" panose="020B0502040204020203" pitchFamily="34" charset="0"/>
              </a:rPr>
              <a:t>, A., Ahmed, F. Z., </a:t>
            </a:r>
            <a:r>
              <a:rPr lang="en-US" dirty="0" err="1">
                <a:solidFill>
                  <a:srgbClr val="C00000"/>
                </a:solidFill>
                <a:latin typeface="Bahnschrift SemiBold" panose="020B0502040204020203" pitchFamily="34" charset="0"/>
              </a:rPr>
              <a:t>Mallen</a:t>
            </a:r>
            <a:r>
              <a:rPr lang="en-US" dirty="0">
                <a:solidFill>
                  <a:srgbClr val="C00000"/>
                </a:solidFill>
                <a:latin typeface="Bahnschrift SemiBold" panose="020B0502040204020203" pitchFamily="34" charset="0"/>
              </a:rPr>
              <a:t>, C., &amp; Kwok, C. S. (2021). Misdiagnosis of Heart Failure.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C00000"/>
              </a:solidFill>
              <a:effectLst/>
              <a:uLnTx/>
              <a:uFillTx/>
              <a:latin typeface="Bahnschrift SemiBold" panose="020B0502040204020203" pitchFamily="34" charset="0"/>
              <a:ea typeface="+mn-ea"/>
              <a:cs typeface="+mn-cs"/>
            </a:endParaRPr>
          </a:p>
        </p:txBody>
      </p:sp>
    </p:spTree>
    <p:extLst>
      <p:ext uri="{BB962C8B-B14F-4D97-AF65-F5344CB8AC3E}">
        <p14:creationId xmlns:p14="http://schemas.microsoft.com/office/powerpoint/2010/main" val="266825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fade">
                                      <p:cBhvr>
                                        <p:cTn id="12" dur="500"/>
                                        <p:tgtEl>
                                          <p:spTgt spid="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xEl>
                                              <p:pRg st="3" end="3"/>
                                            </p:txEl>
                                          </p:spTgt>
                                        </p:tgtEl>
                                        <p:attrNameLst>
                                          <p:attrName>style.visibility</p:attrName>
                                        </p:attrNameLst>
                                      </p:cBhvr>
                                      <p:to>
                                        <p:strVal val="visible"/>
                                      </p:to>
                                    </p:set>
                                    <p:animEffect transition="in" filter="fade">
                                      <p:cBhvr>
                                        <p:cTn id="17" dur="500"/>
                                        <p:tgtEl>
                                          <p:spTgt spid="2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xEl>
                                              <p:pRg st="5" end="5"/>
                                            </p:txEl>
                                          </p:spTgt>
                                        </p:tgtEl>
                                        <p:attrNameLst>
                                          <p:attrName>style.visibility</p:attrName>
                                        </p:attrNameLst>
                                      </p:cBhvr>
                                      <p:to>
                                        <p:strVal val="visible"/>
                                      </p:to>
                                    </p:set>
                                    <p:animEffect transition="in" filter="fade">
                                      <p:cBhvr>
                                        <p:cTn id="22" dur="500"/>
                                        <p:tgtEl>
                                          <p:spTgt spid="2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0CDF-03B9-48E0-9ECB-4EBF2C538B2D}"/>
              </a:ext>
            </a:extLst>
          </p:cNvPr>
          <p:cNvSpPr>
            <a:spLocks noGrp="1"/>
          </p:cNvSpPr>
          <p:nvPr>
            <p:ph type="title"/>
          </p:nvPr>
        </p:nvSpPr>
        <p:spPr/>
        <p:txBody>
          <a:bodyPr/>
          <a:lstStyle/>
          <a:p>
            <a:r>
              <a:rPr lang="en-US" b="1" spc="3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Problem Statement</a:t>
            </a:r>
            <a:endParaRPr lang="en-US" dirty="0"/>
          </a:p>
        </p:txBody>
      </p:sp>
      <p:sp>
        <p:nvSpPr>
          <p:cNvPr id="7" name="Content Placeholder 6">
            <a:extLst>
              <a:ext uri="{FF2B5EF4-FFF2-40B4-BE49-F238E27FC236}">
                <a16:creationId xmlns:a16="http://schemas.microsoft.com/office/drawing/2014/main" id="{8686290A-4AFF-4D00-9F3C-3F57CF2D2CBF}"/>
              </a:ext>
            </a:extLst>
          </p:cNvPr>
          <p:cNvSpPr>
            <a:spLocks noGrp="1"/>
          </p:cNvSpPr>
          <p:nvPr>
            <p:ph idx="1"/>
          </p:nvPr>
        </p:nvSpPr>
        <p:spPr>
          <a:xfrm>
            <a:off x="838200" y="1366156"/>
            <a:ext cx="11087100" cy="4856843"/>
          </a:xfrm>
        </p:spPr>
        <p:txBody>
          <a:bodyPr>
            <a:normAutofit/>
          </a:bodyPr>
          <a:lstStyle/>
          <a:p>
            <a:pPr marL="285750" indent="-285750" algn="justLow">
              <a:buBlip>
                <a:blip r:embed="rId3"/>
              </a:buBlip>
              <a:tabLst>
                <a:tab pos="114300" algn="l"/>
              </a:tabLst>
            </a:pP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panose="020B0502040204020203" pitchFamily="34" charset="0"/>
              </a:rPr>
              <a:t>How to successfully identify the prevalence of Cardiovascular diseases in  electrocardiograms at a low cost and high accuracy?</a:t>
            </a:r>
          </a:p>
          <a:p>
            <a:pPr marL="0" indent="0">
              <a:buNone/>
              <a:tabLst>
                <a:tab pos="114300" algn="l"/>
              </a:tabLst>
            </a:pPr>
            <a:endPar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panose="020B0502040204020203" pitchFamily="34" charset="0"/>
            </a:endParaRPr>
          </a:p>
          <a:p>
            <a:pPr marL="0" indent="0">
              <a:buNone/>
              <a:tabLst>
                <a:tab pos="114300" algn="l"/>
              </a:tabLst>
            </a:pPr>
            <a:endPar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SemiBold" panose="020B0502040204020203" pitchFamily="34" charset="0"/>
            </a:endParaRPr>
          </a:p>
          <a:p>
            <a:pPr marL="0" indent="0">
              <a:buNone/>
            </a:pPr>
            <a:endParaRPr lang="en-US" b="1" spc="5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buBlip>
                <a:blip r:embed="rId3"/>
              </a:buBlip>
            </a:pPr>
            <a:endParaRPr lang="en-US" b="1" spc="5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buBlip>
                <a:blip r:embed="rId3"/>
              </a:buBlip>
            </a:pPr>
            <a:endParaRPr lang="en-US" dirty="0"/>
          </a:p>
        </p:txBody>
      </p:sp>
      <p:sp>
        <p:nvSpPr>
          <p:cNvPr id="8" name="Footer Placeholder 7">
            <a:extLst>
              <a:ext uri="{FF2B5EF4-FFF2-40B4-BE49-F238E27FC236}">
                <a16:creationId xmlns:a16="http://schemas.microsoft.com/office/drawing/2014/main" id="{96919013-7329-49E2-B53E-22B350E00A15}"/>
              </a:ext>
            </a:extLst>
          </p:cNvPr>
          <p:cNvSpPr>
            <a:spLocks noGrp="1"/>
          </p:cNvSpPr>
          <p:nvPr>
            <p:ph type="ftr" sz="quarter" idx="11"/>
          </p:nvPr>
        </p:nvSpPr>
        <p:spPr>
          <a:xfrm>
            <a:off x="66675" y="6223000"/>
            <a:ext cx="6286500" cy="539750"/>
          </a:xfrm>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Bahnschrift SemiBold" panose="020B0502040204020203" pitchFamily="34" charset="0"/>
                <a:ea typeface="+mn-ea"/>
                <a:cs typeface="+mn-cs"/>
              </a:rPr>
              <a:t>Reference: Wong, C. W., </a:t>
            </a:r>
            <a:r>
              <a:rPr kumimoji="0" lang="en-US" sz="1200" b="0" i="0" u="none" strike="noStrike" kern="1200" cap="none" spc="0" normalizeH="0" baseline="0" noProof="0" dirty="0" err="1">
                <a:ln>
                  <a:noFill/>
                </a:ln>
                <a:solidFill>
                  <a:srgbClr val="C00000"/>
                </a:solidFill>
                <a:effectLst/>
                <a:uLnTx/>
                <a:uFillTx/>
                <a:latin typeface="Bahnschrift SemiBold" panose="020B0502040204020203" pitchFamily="34" charset="0"/>
                <a:ea typeface="+mn-ea"/>
                <a:cs typeface="+mn-cs"/>
              </a:rPr>
              <a:t>Tafuro</a:t>
            </a:r>
            <a:r>
              <a:rPr kumimoji="0" lang="en-US" sz="1200" b="0" i="0" u="none" strike="noStrike" kern="1200" cap="none" spc="0" normalizeH="0" baseline="0" noProof="0" dirty="0">
                <a:ln>
                  <a:noFill/>
                </a:ln>
                <a:solidFill>
                  <a:srgbClr val="C00000"/>
                </a:solidFill>
                <a:effectLst/>
                <a:uLnTx/>
                <a:uFillTx/>
                <a:latin typeface="Bahnschrift SemiBold" panose="020B0502040204020203" pitchFamily="34" charset="0"/>
                <a:ea typeface="+mn-ea"/>
                <a:cs typeface="+mn-cs"/>
              </a:rPr>
              <a:t>, J., Azam, Z., </a:t>
            </a:r>
            <a:r>
              <a:rPr kumimoji="0" lang="en-US" sz="1200" b="0" i="0" u="none" strike="noStrike" kern="1200" cap="none" spc="0" normalizeH="0" baseline="0" noProof="0" dirty="0" err="1">
                <a:ln>
                  <a:noFill/>
                </a:ln>
                <a:solidFill>
                  <a:srgbClr val="C00000"/>
                </a:solidFill>
                <a:effectLst/>
                <a:uLnTx/>
                <a:uFillTx/>
                <a:latin typeface="Bahnschrift SemiBold" panose="020B0502040204020203" pitchFamily="34" charset="0"/>
                <a:ea typeface="+mn-ea"/>
                <a:cs typeface="+mn-cs"/>
              </a:rPr>
              <a:t>Satchithananda</a:t>
            </a:r>
            <a:r>
              <a:rPr kumimoji="0" lang="en-US" sz="1200" b="0" i="0" u="none" strike="noStrike" kern="1200" cap="none" spc="0" normalizeH="0" baseline="0" noProof="0" dirty="0">
                <a:ln>
                  <a:noFill/>
                </a:ln>
                <a:solidFill>
                  <a:srgbClr val="C00000"/>
                </a:solidFill>
                <a:effectLst/>
                <a:uLnTx/>
                <a:uFillTx/>
                <a:latin typeface="Bahnschrift SemiBold" panose="020B0502040204020203" pitchFamily="34" charset="0"/>
                <a:ea typeface="+mn-ea"/>
                <a:cs typeface="+mn-cs"/>
              </a:rPr>
              <a:t>, D., Duckett, S., Barker, D., </a:t>
            </a:r>
            <a:r>
              <a:rPr kumimoji="0" lang="en-US" sz="1200" b="0" i="0" u="none" strike="noStrike" kern="1200" cap="none" spc="0" normalizeH="0" baseline="0" noProof="0" dirty="0" err="1">
                <a:ln>
                  <a:noFill/>
                </a:ln>
                <a:solidFill>
                  <a:srgbClr val="C00000"/>
                </a:solidFill>
                <a:effectLst/>
                <a:uLnTx/>
                <a:uFillTx/>
                <a:latin typeface="Bahnschrift SemiBold" panose="020B0502040204020203" pitchFamily="34" charset="0"/>
                <a:ea typeface="+mn-ea"/>
                <a:cs typeface="+mn-cs"/>
              </a:rPr>
              <a:t>Patwala</a:t>
            </a:r>
            <a:r>
              <a:rPr kumimoji="0" lang="en-US" sz="1200" b="0" i="0" u="none" strike="noStrike" kern="1200" cap="none" spc="0" normalizeH="0" baseline="0" noProof="0" dirty="0">
                <a:ln>
                  <a:noFill/>
                </a:ln>
                <a:solidFill>
                  <a:srgbClr val="C00000"/>
                </a:solidFill>
                <a:effectLst/>
                <a:uLnTx/>
                <a:uFillTx/>
                <a:latin typeface="Bahnschrift SemiBold" panose="020B0502040204020203" pitchFamily="34" charset="0"/>
                <a:ea typeface="+mn-ea"/>
                <a:cs typeface="+mn-cs"/>
              </a:rPr>
              <a:t>, A., Ahmed, F. Z., </a:t>
            </a:r>
            <a:r>
              <a:rPr kumimoji="0" lang="en-US" sz="1200" b="0" i="0" u="none" strike="noStrike" kern="1200" cap="none" spc="0" normalizeH="0" baseline="0" noProof="0" dirty="0" err="1">
                <a:ln>
                  <a:noFill/>
                </a:ln>
                <a:solidFill>
                  <a:srgbClr val="C00000"/>
                </a:solidFill>
                <a:effectLst/>
                <a:uLnTx/>
                <a:uFillTx/>
                <a:latin typeface="Bahnschrift SemiBold" panose="020B0502040204020203" pitchFamily="34" charset="0"/>
                <a:ea typeface="+mn-ea"/>
                <a:cs typeface="+mn-cs"/>
              </a:rPr>
              <a:t>Mallen</a:t>
            </a:r>
            <a:r>
              <a:rPr kumimoji="0" lang="en-US" sz="1200" b="0" i="0" u="none" strike="noStrike" kern="1200" cap="none" spc="0" normalizeH="0" baseline="0" noProof="0" dirty="0">
                <a:ln>
                  <a:noFill/>
                </a:ln>
                <a:solidFill>
                  <a:srgbClr val="C00000"/>
                </a:solidFill>
                <a:effectLst/>
                <a:uLnTx/>
                <a:uFillTx/>
                <a:latin typeface="Bahnschrift SemiBold" panose="020B0502040204020203" pitchFamily="34" charset="0"/>
                <a:ea typeface="+mn-ea"/>
                <a:cs typeface="+mn-cs"/>
              </a:rPr>
              <a:t>, C., &amp; Kwok, C. S. (2021). Misdiagnosis of Heart Failure.</a:t>
            </a:r>
          </a:p>
        </p:txBody>
      </p:sp>
    </p:spTree>
    <p:extLst>
      <p:ext uri="{BB962C8B-B14F-4D97-AF65-F5344CB8AC3E}">
        <p14:creationId xmlns:p14="http://schemas.microsoft.com/office/powerpoint/2010/main" val="103178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F0E325-607B-4EEE-8EA5-A975B0BA4B19}"/>
              </a:ext>
            </a:extLst>
          </p:cNvPr>
          <p:cNvSpPr>
            <a:spLocks noGrp="1"/>
          </p:cNvSpPr>
          <p:nvPr>
            <p:ph type="title"/>
          </p:nvPr>
        </p:nvSpPr>
        <p:spPr/>
        <p:txBody>
          <a:bodyPr/>
          <a:lstStyle/>
          <a:p>
            <a:r>
              <a:rPr lang="en-US" b="1" spc="3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Literature Review (Overview)</a:t>
            </a:r>
            <a:endParaRPr lang="en-US" dirty="0"/>
          </a:p>
        </p:txBody>
      </p:sp>
      <p:sp>
        <p:nvSpPr>
          <p:cNvPr id="6" name="Content Placeholder 5">
            <a:extLst>
              <a:ext uri="{FF2B5EF4-FFF2-40B4-BE49-F238E27FC236}">
                <a16:creationId xmlns:a16="http://schemas.microsoft.com/office/drawing/2014/main" id="{51457E85-EDC9-4A71-A366-37D2641BCE3A}"/>
              </a:ext>
            </a:extLst>
          </p:cNvPr>
          <p:cNvSpPr>
            <a:spLocks noGrp="1"/>
          </p:cNvSpPr>
          <p:nvPr>
            <p:ph idx="1"/>
          </p:nvPr>
        </p:nvSpPr>
        <p:spPr>
          <a:xfrm>
            <a:off x="838200" y="1460500"/>
            <a:ext cx="10515600" cy="5032375"/>
          </a:xfrm>
        </p:spPr>
        <p:txBody>
          <a:bodyPr>
            <a:normAutofit/>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We reviewed over 42 research papers. According to studies, Convolutional Neural Network is dominantly observed as the suitable technique for training a machine learning model for detecting CVDs. </a:t>
            </a:r>
          </a:p>
          <a:p>
            <a:pPr marL="0" indent="0">
              <a:buNone/>
            </a:pP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endParaRPr>
          </a:p>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About 52% of studies employed a CNN model or a variation of an CNN model such as AB-CNN, CNN-LSTM etc. to detect irregularities in the ECG signal</a:t>
            </a:r>
          </a:p>
          <a:p>
            <a:pPr marL="0" indent="0">
              <a:buNone/>
            </a:pP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endParaRPr>
          </a:p>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Because ECG signals are low-frequency and weak electrical signals that are extremely vulnerable due to the influence of external noise, one of the biggest challenges is not training the model, but denoising the EC signal and getting accurate data.</a:t>
            </a:r>
          </a:p>
          <a:p>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endParaRPr>
          </a:p>
        </p:txBody>
      </p:sp>
    </p:spTree>
    <p:extLst>
      <p:ext uri="{BB962C8B-B14F-4D97-AF65-F5344CB8AC3E}">
        <p14:creationId xmlns:p14="http://schemas.microsoft.com/office/powerpoint/2010/main" val="2348382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76D74-8EE0-4ECE-B49F-13133EF82624}"/>
              </a:ext>
            </a:extLst>
          </p:cNvPr>
          <p:cNvSpPr>
            <a:spLocks noGrp="1"/>
          </p:cNvSpPr>
          <p:nvPr>
            <p:ph type="title"/>
          </p:nvPr>
        </p:nvSpPr>
        <p:spPr>
          <a:xfrm>
            <a:off x="838200" y="0"/>
            <a:ext cx="10515600" cy="1325563"/>
          </a:xfrm>
        </p:spPr>
        <p:txBody>
          <a:bodyPr/>
          <a:lstStyle/>
          <a:p>
            <a:r>
              <a:rPr lang="en-US" b="1" spc="3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Literature Review (Top Methodologies)</a:t>
            </a:r>
            <a:endParaRPr lang="en-US" dirty="0"/>
          </a:p>
        </p:txBody>
      </p:sp>
      <p:sp>
        <p:nvSpPr>
          <p:cNvPr id="3" name="Content Placeholder 2">
            <a:extLst>
              <a:ext uri="{FF2B5EF4-FFF2-40B4-BE49-F238E27FC236}">
                <a16:creationId xmlns:a16="http://schemas.microsoft.com/office/drawing/2014/main" id="{027EE1DF-5646-4BB8-B191-2C5EE95904B0}"/>
              </a:ext>
            </a:extLst>
          </p:cNvPr>
          <p:cNvSpPr>
            <a:spLocks noGrp="1"/>
          </p:cNvSpPr>
          <p:nvPr>
            <p:ph idx="1"/>
          </p:nvPr>
        </p:nvSpPr>
        <p:spPr>
          <a:xfrm>
            <a:off x="838200" y="1391991"/>
            <a:ext cx="10756769" cy="5032375"/>
          </a:xfrm>
        </p:spPr>
        <p:txBody>
          <a:bodyPr>
            <a:normAutofit/>
          </a:bodyPr>
          <a:lstStyle/>
          <a:p>
            <a:pPr marL="0" indent="0" algn="just">
              <a:buNone/>
            </a:pP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endParaRPr>
          </a:p>
          <a:p>
            <a:pPr marL="0" indent="0" algn="just">
              <a:buNone/>
            </a:pP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endParaRPr>
          </a:p>
        </p:txBody>
      </p:sp>
      <p:graphicFrame>
        <p:nvGraphicFramePr>
          <p:cNvPr id="5" name="Table 5">
            <a:extLst>
              <a:ext uri="{FF2B5EF4-FFF2-40B4-BE49-F238E27FC236}">
                <a16:creationId xmlns:a16="http://schemas.microsoft.com/office/drawing/2014/main" id="{F22E29C0-08CD-4B34-94B5-DC434D64CE3A}"/>
              </a:ext>
            </a:extLst>
          </p:cNvPr>
          <p:cNvGraphicFramePr>
            <a:graphicFrameLocks noGrp="1"/>
          </p:cNvGraphicFramePr>
          <p:nvPr>
            <p:extLst>
              <p:ext uri="{D42A27DB-BD31-4B8C-83A1-F6EECF244321}">
                <p14:modId xmlns:p14="http://schemas.microsoft.com/office/powerpoint/2010/main" val="451378988"/>
              </p:ext>
            </p:extLst>
          </p:nvPr>
        </p:nvGraphicFramePr>
        <p:xfrm>
          <a:off x="904972" y="1140031"/>
          <a:ext cx="10124385" cy="4325978"/>
        </p:xfrm>
        <a:graphic>
          <a:graphicData uri="http://schemas.openxmlformats.org/drawingml/2006/table">
            <a:tbl>
              <a:tblPr firstRow="1" bandRow="1">
                <a:tableStyleId>{21E4AEA4-8DFA-4A89-87EB-49C32662AFE0}</a:tableStyleId>
              </a:tblPr>
              <a:tblGrid>
                <a:gridCol w="2024877">
                  <a:extLst>
                    <a:ext uri="{9D8B030D-6E8A-4147-A177-3AD203B41FA5}">
                      <a16:colId xmlns:a16="http://schemas.microsoft.com/office/drawing/2014/main" val="1054789096"/>
                    </a:ext>
                  </a:extLst>
                </a:gridCol>
                <a:gridCol w="2024877">
                  <a:extLst>
                    <a:ext uri="{9D8B030D-6E8A-4147-A177-3AD203B41FA5}">
                      <a16:colId xmlns:a16="http://schemas.microsoft.com/office/drawing/2014/main" val="1208483250"/>
                    </a:ext>
                  </a:extLst>
                </a:gridCol>
                <a:gridCol w="2024877">
                  <a:extLst>
                    <a:ext uri="{9D8B030D-6E8A-4147-A177-3AD203B41FA5}">
                      <a16:colId xmlns:a16="http://schemas.microsoft.com/office/drawing/2014/main" val="3251181780"/>
                    </a:ext>
                  </a:extLst>
                </a:gridCol>
                <a:gridCol w="2024877">
                  <a:extLst>
                    <a:ext uri="{9D8B030D-6E8A-4147-A177-3AD203B41FA5}">
                      <a16:colId xmlns:a16="http://schemas.microsoft.com/office/drawing/2014/main" val="2311511802"/>
                    </a:ext>
                  </a:extLst>
                </a:gridCol>
                <a:gridCol w="2024877">
                  <a:extLst>
                    <a:ext uri="{9D8B030D-6E8A-4147-A177-3AD203B41FA5}">
                      <a16:colId xmlns:a16="http://schemas.microsoft.com/office/drawing/2014/main" val="1143772363"/>
                    </a:ext>
                  </a:extLst>
                </a:gridCol>
              </a:tblGrid>
              <a:tr h="668378">
                <a:tc>
                  <a:txBody>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Publication </a:t>
                      </a:r>
                      <a:endParaRPr lang="en-US" b="0" cap="none" spc="0" dirty="0">
                        <a:ln w="0"/>
                        <a:solidFill>
                          <a:schemeClr val="tx1"/>
                        </a:solidFill>
                        <a:effectLst>
                          <a:outerShdw blurRad="38100" dist="19050" dir="2700000" algn="tl" rotWithShape="0">
                            <a:schemeClr val="dk1">
                              <a:alpha val="40000"/>
                            </a:scheme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Dataset</a:t>
                      </a:r>
                      <a:endParaRPr lang="en-US" b="0" cap="none" spc="0" dirty="0">
                        <a:ln w="0"/>
                        <a:solidFill>
                          <a:schemeClr val="tx1"/>
                        </a:solidFill>
                        <a:effectLst>
                          <a:outerShdw blurRad="38100" dist="19050" dir="2700000" algn="tl" rotWithShape="0">
                            <a:schemeClr val="dk1">
                              <a:alpha val="40000"/>
                            </a:scheme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Method</a:t>
                      </a:r>
                      <a:endParaRPr lang="en-US" b="0" cap="none" spc="0" dirty="0">
                        <a:ln w="0"/>
                        <a:solidFill>
                          <a:schemeClr val="tx1"/>
                        </a:solidFill>
                        <a:effectLst>
                          <a:outerShdw blurRad="38100" dist="19050" dir="2700000" algn="tl" rotWithShape="0">
                            <a:schemeClr val="dk1">
                              <a:alpha val="40000"/>
                            </a:scheme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Accuracy</a:t>
                      </a:r>
                      <a:endParaRPr lang="en-US" b="0" cap="none" spc="0" dirty="0">
                        <a:ln w="0"/>
                        <a:solidFill>
                          <a:schemeClr val="tx1"/>
                        </a:solidFill>
                        <a:effectLst>
                          <a:outerShdw blurRad="38100" dist="19050" dir="2700000" algn="tl" rotWithShape="0">
                            <a:schemeClr val="dk1">
                              <a:alpha val="40000"/>
                            </a:scheme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Limitation</a:t>
                      </a:r>
                      <a:endParaRPr lang="en-US" b="0" cap="none" spc="0" dirty="0">
                        <a:ln w="0"/>
                        <a:solidFill>
                          <a:schemeClr val="tx1"/>
                        </a:solidFill>
                        <a:effectLst>
                          <a:outerShdw blurRad="38100" dist="19050" dir="2700000" algn="tl" rotWithShape="0">
                            <a:schemeClr val="dk1">
                              <a:alpha val="40000"/>
                            </a:scheme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4686971"/>
                  </a:ext>
                </a:extLst>
              </a:tr>
              <a:tr h="661640">
                <a:tc>
                  <a:txBody>
                    <a:bodyPr/>
                    <a:lstStyle/>
                    <a:p>
                      <a:pPr algn="ctr"/>
                      <a:r>
                        <a:rPr lang="en-US" sz="1800"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Yan, Zhang, 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Tx/>
                        <a:buNone/>
                      </a:pPr>
                      <a:r>
                        <a:rPr lang="en-US" sz="1600"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MIT-BIH ECG 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Tx/>
                        <a:buNone/>
                      </a:pPr>
                      <a:r>
                        <a:rPr lang="en-US" sz="1400"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Denoised the ECG signals using WT. Extracted features and fed into SVM.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Classified six classes of ECG signals with 96.3% accuracy.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Computationally Expensive and slow compared to other methods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0214238"/>
                  </a:ext>
                </a:extLst>
              </a:tr>
              <a:tr h="8546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Mehmet et al., 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MIT-BIH ECG Dataset, PTB ECG Dataset, INCART 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Multi-level features were generated using HIT pattern and MAP decomposer and then fed into SVM to classify chose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Attained 92.95% and 97.18% accuracy for seven- and four- class arrythmia classification, respectively.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Although it’s computationally lightweight with a low time burden, it has low accuracy.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25121613"/>
                  </a:ext>
                </a:extLst>
              </a:tr>
              <a:tr h="5772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Wu et al., 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MIT-BIH ECG Dataset</a:t>
                      </a:r>
                    </a:p>
                    <a:p>
                      <a:endParaRPr lang="en-US" sz="1800"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Denoised the ECG signals using WT and then fed it into CNN.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Attained 97.41% accuracy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400380"/>
                  </a:ext>
                </a:extLst>
              </a:tr>
              <a:tr h="12405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cap="none" spc="0" dirty="0" err="1">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Albadvi</a:t>
                      </a:r>
                      <a:r>
                        <a:rPr lang="en-US" sz="1800"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 et al., 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MIT-BIH ECG 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FIR band-pass filter to filter and eliminate noise from QRS complex of ECG signals. Multiclass Random Forest model was developed and data was streamed in real time.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Attained 88.6% accuracy and average consumption time of 1 second. Only detected 3 types of cardiac arrhythmia.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cap="none" spc="0" dirty="0">
                          <a:ln w="0"/>
                          <a:solidFill>
                            <a:schemeClr val="tx1"/>
                          </a:solidFill>
                          <a:effectLst>
                            <a:outerShdw blurRad="38100" dist="19050" dir="2700000" algn="tl" rotWithShape="0">
                              <a:schemeClr val="dk1">
                                <a:alpha val="40000"/>
                              </a:schemeClr>
                            </a:outerShdw>
                          </a:effectLst>
                          <a:latin typeface="Bahnschrift Condensed" panose="020B0502040204020203" pitchFamily="34" charset="0"/>
                        </a:rPr>
                        <a:t>Very low accuracy, computational expensive, and not as effective in denoising.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4981919"/>
                  </a:ext>
                </a:extLst>
              </a:tr>
            </a:tbl>
          </a:graphicData>
        </a:graphic>
      </p:graphicFrame>
    </p:spTree>
    <p:extLst>
      <p:ext uri="{BB962C8B-B14F-4D97-AF65-F5344CB8AC3E}">
        <p14:creationId xmlns:p14="http://schemas.microsoft.com/office/powerpoint/2010/main" val="2423799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32BD3-CCCE-41D0-B768-315301A83F01}"/>
              </a:ext>
            </a:extLst>
          </p:cNvPr>
          <p:cNvSpPr>
            <a:spLocks noGrp="1"/>
          </p:cNvSpPr>
          <p:nvPr>
            <p:ph type="title"/>
          </p:nvPr>
        </p:nvSpPr>
        <p:spPr/>
        <p:txBody>
          <a:bodyPr/>
          <a:lstStyle/>
          <a:p>
            <a:r>
              <a:rPr lang="en-US" b="1" spc="3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Literature Review (Limitations)</a:t>
            </a:r>
            <a:endParaRPr lang="en-US" dirty="0"/>
          </a:p>
        </p:txBody>
      </p:sp>
      <p:sp>
        <p:nvSpPr>
          <p:cNvPr id="3" name="Content Placeholder 2">
            <a:extLst>
              <a:ext uri="{FF2B5EF4-FFF2-40B4-BE49-F238E27FC236}">
                <a16:creationId xmlns:a16="http://schemas.microsoft.com/office/drawing/2014/main" id="{CAEDA6D8-63A7-4517-84E0-35C81B49A3B4}"/>
              </a:ext>
            </a:extLst>
          </p:cNvPr>
          <p:cNvSpPr>
            <a:spLocks noGrp="1"/>
          </p:cNvSpPr>
          <p:nvPr>
            <p:ph idx="1"/>
          </p:nvPr>
        </p:nvSpPr>
        <p:spPr>
          <a:xfrm>
            <a:off x="838200" y="1725220"/>
            <a:ext cx="10515600" cy="4351338"/>
          </a:xfrm>
        </p:spPr>
        <p:txBody>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High accuracy was obtained by overfitting or only filtering out the QRS complex. </a:t>
            </a:r>
          </a:p>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Size of Dataset was kept small to obtain high accuracy</a:t>
            </a:r>
          </a:p>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Most proposed models are computationally intensive with huge memory footprint (at least 16 GB RAM is required to train the data)</a:t>
            </a:r>
          </a:p>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Proposed DL methods were effective for limited number of </a:t>
            </a:r>
            <a:b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b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Arrhythmia classes. </a:t>
            </a:r>
          </a:p>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Publications were heavily focused on ECG signal characteristics, </a:t>
            </a:r>
            <a:b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b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Bahnschrift Condensed" panose="020B0502040204020203" pitchFamily="34" charset="0"/>
              </a:rPr>
              <a:t>and not focused on patients’ physical state</a:t>
            </a:r>
          </a:p>
          <a:p>
            <a:endParaRPr lang="en-US" dirty="0"/>
          </a:p>
        </p:txBody>
      </p:sp>
    </p:spTree>
    <p:extLst>
      <p:ext uri="{BB962C8B-B14F-4D97-AF65-F5344CB8AC3E}">
        <p14:creationId xmlns:p14="http://schemas.microsoft.com/office/powerpoint/2010/main" val="392709528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1069</Words>
  <Application>Microsoft Macintosh PowerPoint</Application>
  <PresentationFormat>Widescreen</PresentationFormat>
  <Paragraphs>122</Paragraphs>
  <Slides>19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Bahnschrift Condensed</vt:lpstr>
      <vt:lpstr>Bahnschrift SemiBold</vt:lpstr>
      <vt:lpstr>Calibri</vt:lpstr>
      <vt:lpstr>Calibri Light</vt:lpstr>
      <vt:lpstr>1_Office Theme</vt:lpstr>
      <vt:lpstr>Machine Learning-Based Detection  of Cardiovascular Diseases</vt:lpstr>
      <vt:lpstr>PowerPoint Presentation</vt:lpstr>
      <vt:lpstr>Introduction</vt:lpstr>
      <vt:lpstr>Introduction</vt:lpstr>
      <vt:lpstr>Introduction</vt:lpstr>
      <vt:lpstr>Problem Statement</vt:lpstr>
      <vt:lpstr>Literature Review (Overview)</vt:lpstr>
      <vt:lpstr>Literature Review (Top Methodologies)</vt:lpstr>
      <vt:lpstr>Literature Review (Limitations)</vt:lpstr>
      <vt:lpstr>Proposed Methodology</vt:lpstr>
      <vt:lpstr>Proposed Methodology</vt:lpstr>
      <vt:lpstr>Proposed Methodology</vt:lpstr>
      <vt:lpstr>Results (Denoising of Signals)</vt:lpstr>
      <vt:lpstr>Results (Denoised Signal)</vt:lpstr>
      <vt:lpstr>Results (Accuracy)</vt:lpstr>
      <vt:lpstr>Results (Accuracy)</vt:lpstr>
      <vt:lpstr>Results (Tested Accuracy)</vt:lpstr>
      <vt:lpstr>Web App Demo</vt:lpstr>
      <vt:lpstr>The End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Learning-Based Detection  of Cardiovascular Diseases</dc:title>
  <dc:creator>Insha Zia</dc:creator>
  <cp:lastModifiedBy>Insha Zia</cp:lastModifiedBy>
  <cp:revision>2</cp:revision>
  <dcterms:created xsi:type="dcterms:W3CDTF">2022-06-20T03:23:52Z</dcterms:created>
  <dcterms:modified xsi:type="dcterms:W3CDTF">2022-06-20T04:35:02Z</dcterms:modified>
</cp:coreProperties>
</file>